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42" r:id="rId3"/>
    <p:sldId id="325" r:id="rId5"/>
    <p:sldId id="384" r:id="rId6"/>
    <p:sldId id="321" r:id="rId7"/>
    <p:sldId id="414" r:id="rId8"/>
    <p:sldId id="415" r:id="rId9"/>
    <p:sldId id="375" r:id="rId10"/>
    <p:sldId id="377" r:id="rId11"/>
    <p:sldId id="416" r:id="rId12"/>
    <p:sldId id="376" r:id="rId13"/>
    <p:sldId id="386" r:id="rId14"/>
    <p:sldId id="383" r:id="rId15"/>
    <p:sldId id="417" r:id="rId16"/>
    <p:sldId id="385" r:id="rId17"/>
    <p:sldId id="418" r:id="rId18"/>
    <p:sldId id="419" r:id="rId19"/>
    <p:sldId id="420" r:id="rId20"/>
    <p:sldId id="388" r:id="rId21"/>
    <p:sldId id="389" r:id="rId22"/>
    <p:sldId id="393" r:id="rId23"/>
    <p:sldId id="394" r:id="rId24"/>
    <p:sldId id="426" r:id="rId25"/>
    <p:sldId id="423" r:id="rId26"/>
    <p:sldId id="424" r:id="rId27"/>
    <p:sldId id="395" r:id="rId28"/>
    <p:sldId id="396" r:id="rId29"/>
    <p:sldId id="398" r:id="rId30"/>
    <p:sldId id="399" r:id="rId31"/>
    <p:sldId id="400" r:id="rId32"/>
    <p:sldId id="401" r:id="rId33"/>
    <p:sldId id="402" r:id="rId34"/>
    <p:sldId id="425" r:id="rId35"/>
    <p:sldId id="404" r:id="rId36"/>
    <p:sldId id="427" r:id="rId37"/>
    <p:sldId id="405" r:id="rId38"/>
    <p:sldId id="406" r:id="rId39"/>
    <p:sldId id="410" r:id="rId40"/>
    <p:sldId id="407" r:id="rId41"/>
    <p:sldId id="409" r:id="rId42"/>
    <p:sldId id="413" r:id="rId43"/>
    <p:sldId id="411" r:id="rId44"/>
    <p:sldId id="370" r:id="rId45"/>
    <p:sldId id="412" r:id="rId46"/>
    <p:sldId id="338" r:id="rId47"/>
  </p:sldIdLst>
  <p:sldSz cx="9144000" cy="5143500" type="screen16x9"/>
  <p:notesSz cx="6858000" cy="9144000"/>
  <p:embeddedFontLst>
    <p:embeddedFont>
      <p:font typeface="方正正黑简体" panose="02000000000000000000" pitchFamily="2" charset="-122"/>
      <p:regular r:id="rId51"/>
    </p:embeddedFont>
    <p:embeddedFont>
      <p:font typeface="微软雅黑" panose="020B0503020204020204" pitchFamily="34" charset="-122"/>
      <p:regular r:id="rId52"/>
    </p:embeddedFont>
    <p:embeddedFont>
      <p:font typeface="Calibri" panose="020F0502020204030204" pitchFamily="34" charset="0"/>
      <p:regular r:id="rId53"/>
      <p:bold r:id="rId54"/>
      <p:italic r:id="rId55"/>
      <p:boldItalic r:id="rId56"/>
    </p:embeddedFont>
    <p:embeddedFont>
      <p:font typeface="方正正纤黑简体" panose="02000000000000000000" pitchFamily="2" charset="-122"/>
      <p:regular r:id="rId57"/>
    </p:embeddedFont>
    <p:embeddedFont>
      <p:font typeface="Segoe UI Black" panose="020B0A02040204020203" pitchFamily="34" charset="0"/>
      <p:bold r:id="rId58"/>
    </p:embeddedFont>
    <p:embeddedFont>
      <p:font typeface="新宋体" panose="02010609030101010101" pitchFamily="49" charset="-122"/>
      <p:regular r:id="rId59"/>
    </p:embeddedFont>
    <p:embeddedFont>
      <p:font typeface="华文中宋" panose="02010600040101010101" pitchFamily="2" charset="-122"/>
      <p:regular r:id="rId60"/>
    </p:embeddedFont>
    <p:embeddedFont>
      <p:font typeface="Calibri" panose="020F0502020204030204"/>
      <p:regular r:id="rId61"/>
      <p:bold r:id="rId62"/>
      <p:italic r:id="rId63"/>
      <p:boldItalic r:id="rId64"/>
    </p:embeddedFont>
  </p:embeddedFontLst>
  <p:custDataLst>
    <p:tags r:id="rId65"/>
  </p:custDataLst>
  <p:defaultTextStyle>
    <a:defPPr>
      <a:defRPr lang="zh-CN"/>
    </a:defPPr>
    <a:lvl1pPr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方正正黑简体" panose="02000000000000000000" pitchFamily="2" charset="-122"/>
        <a:ea typeface="方正正黑简体" panose="02000000000000000000" pitchFamily="2" charset="-122"/>
        <a:cs typeface="+mn-cs"/>
      </a:defRPr>
    </a:lvl5pPr>
    <a:lvl6pPr marL="22860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6pPr>
    <a:lvl7pPr marL="27432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7pPr>
    <a:lvl8pPr marL="32004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8pPr>
    <a:lvl9pPr marL="3657600" algn="l" defTabSz="914400" rtl="0" eaLnBrk="1" latinLnBrk="0" hangingPunct="1">
      <a:defRPr sz="1300" kern="1200">
        <a:solidFill>
          <a:schemeClr val="tx1"/>
        </a:solidFill>
        <a:latin typeface="方正正黑简体" panose="02000000000000000000" pitchFamily="2" charset="-122"/>
        <a:ea typeface="方正正黑简体" panose="02000000000000000000"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1088" autoAdjust="0"/>
  </p:normalViewPr>
  <p:slideViewPr>
    <p:cSldViewPr snapToGrid="0">
      <p:cViewPr>
        <p:scale>
          <a:sx n="100" d="100"/>
          <a:sy n="100" d="100"/>
        </p:scale>
        <p:origin x="-1114" y="-456"/>
      </p:cViewPr>
      <p:guideLst>
        <p:guide orient="horz" pos="1620"/>
        <p:guide pos="2880"/>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gs" Target="tags/tag1.xml"/><Relationship Id="rId64" Type="http://schemas.openxmlformats.org/officeDocument/2006/relationships/font" Target="fonts/font14.fntdata"/><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 Target="slides/slide3.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D:\Users\Administrator\Desktop\&#26032;&#24314;%20Microsoft%20Excel%20&#24037;&#20316;&#34920;%20(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800" b="1" i="0" u="none" strike="noStrike" kern="1200" baseline="0">
                <a:solidFill>
                  <a:schemeClr val="tx1"/>
                </a:solidFill>
                <a:latin typeface="+mn-lt"/>
                <a:ea typeface="+mn-ea"/>
                <a:cs typeface="+mn-cs"/>
              </a:defRPr>
            </a:pPr>
            <a:r>
              <a:rPr lang="zh-CN" altLang="en-US" dirty="0">
                <a:solidFill>
                  <a:schemeClr val="bg1"/>
                </a:solidFill>
              </a:rPr>
              <a:t>重构误差</a:t>
            </a:r>
            <a:endParaRPr lang="zh-CN" altLang="en-US" dirty="0">
              <a:solidFill>
                <a:schemeClr val="bg1"/>
              </a:solidFill>
            </a:endParaRPr>
          </a:p>
        </c:rich>
      </c:tx>
      <c:layout/>
      <c:overlay val="0"/>
    </c:title>
    <c:autoTitleDeleted val="0"/>
    <c:plotArea>
      <c:layout/>
      <c:barChart>
        <c:barDir val="col"/>
        <c:grouping val="clustered"/>
        <c:varyColors val="0"/>
        <c:ser>
          <c:idx val="0"/>
          <c:order val="0"/>
          <c:tx>
            <c:strRef>
              <c:f>重构误差</c:f>
              <c:strCache>
                <c:ptCount val="1"/>
                <c:pt idx="0">
                  <c:v>重构误差</c:v>
                </c:pt>
              </c:strCache>
            </c:strRef>
          </c:tx>
          <c:spPr>
            <a:solidFill>
              <a:srgbClr val="FF0000"/>
            </a:solidFill>
          </c:spPr>
          <c:invertIfNegative val="0"/>
          <c:dLbls>
            <c:delete val="1"/>
          </c:dLbls>
          <c:cat>
            <c:strRef>
              <c:f>Sheet1!$A$1:$B$1</c:f>
              <c:strCache>
                <c:ptCount val="2"/>
                <c:pt idx="0">
                  <c:v>error1</c:v>
                </c:pt>
                <c:pt idx="1">
                  <c:v>error2</c:v>
                </c:pt>
              </c:strCache>
            </c:strRef>
          </c:cat>
          <c:val>
            <c:numRef>
              <c:f>Sheet1!$A$2:$B$2</c:f>
              <c:numCache>
                <c:formatCode>General</c:formatCode>
                <c:ptCount val="2"/>
                <c:pt idx="0">
                  <c:v>0.12</c:v>
                </c:pt>
                <c:pt idx="1">
                  <c:v>0.58</c:v>
                </c:pt>
              </c:numCache>
            </c:numRef>
          </c:val>
        </c:ser>
        <c:dLbls>
          <c:showLegendKey val="0"/>
          <c:showVal val="0"/>
          <c:showCatName val="0"/>
          <c:showSerName val="0"/>
          <c:showPercent val="0"/>
          <c:showBubbleSize val="0"/>
        </c:dLbls>
        <c:gapWidth val="150"/>
        <c:axId val="245523968"/>
        <c:axId val="246515584"/>
      </c:barChart>
      <c:catAx>
        <c:axId val="245523968"/>
        <c:scaling>
          <c:orientation val="minMax"/>
        </c:scaling>
        <c:delete val="0"/>
        <c:axPos val="b"/>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bg1"/>
                </a:solidFill>
                <a:latin typeface="+mn-lt"/>
                <a:ea typeface="+mn-ea"/>
                <a:cs typeface="+mn-cs"/>
              </a:defRPr>
            </a:pPr>
          </a:p>
        </c:txPr>
        <c:crossAx val="246515584"/>
        <c:crosses val="autoZero"/>
        <c:auto val="1"/>
        <c:lblAlgn val="ctr"/>
        <c:lblOffset val="100"/>
        <c:noMultiLvlLbl val="0"/>
      </c:catAx>
      <c:valAx>
        <c:axId val="246515584"/>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bg1"/>
                </a:solidFill>
                <a:latin typeface="+mn-lt"/>
                <a:ea typeface="+mn-ea"/>
                <a:cs typeface="+mn-cs"/>
              </a:defRPr>
            </a:pPr>
          </a:p>
        </c:txPr>
        <c:crossAx val="245523968"/>
        <c:crosses val="autoZero"/>
        <c:crossBetween val="between"/>
      </c:valAx>
    </c:plotArea>
    <c:legend>
      <c:legendPos val="r"/>
      <c:layout/>
      <c:overlay val="0"/>
      <c:txPr>
        <a:bodyPr rot="0" spcFirstLastPara="0" vertOverflow="ellipsis" vert="horz" wrap="square" anchor="ctr" anchorCtr="1"/>
        <a:lstStyle/>
        <a:p>
          <a:pPr>
            <a:defRPr lang="zh-CN" sz="1000" b="0" i="0" u="none" strike="noStrike" kern="1200" baseline="0">
              <a:solidFill>
                <a:schemeClr val="bg1"/>
              </a:solidFill>
              <a:latin typeface="+mn-lt"/>
              <a:ea typeface="+mn-ea"/>
              <a:cs typeface="+mn-cs"/>
            </a:defRPr>
          </a:pPr>
        </a:p>
      </c:txPr>
    </c:legend>
    <c:plotVisOnly val="1"/>
    <c:dispBlanksAs val="gap"/>
    <c:showDLblsOverMax val="0"/>
  </c:chart>
  <c:txPr>
    <a:bodyPr/>
    <a:lstStyle/>
    <a:p>
      <a:pPr>
        <a:defRPr lang="zh-CN"/>
      </a:pPr>
    </a:p>
  </c:txPr>
  <c:externalData r:id="rId1">
    <c:autoUpdate val="0"/>
  </c:externalData>
</c:chartSpace>
</file>

<file path=ppt/drawings/_rels/vmlDrawing1.vml.rels><?xml version="1.0" encoding="UTF-8" standalone="yes"?>
<Relationships xmlns="http://schemas.openxmlformats.org/package/2006/relationships"><Relationship Id="rId7" Type="http://schemas.openxmlformats.org/officeDocument/2006/relationships/image" Target="../media/image33.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7.wmf"/><Relationship Id="rId1" Type="http://schemas.openxmlformats.org/officeDocument/2006/relationships/image" Target="../media/image28.jpe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54.wmf"/><Relationship Id="rId4" Type="http://schemas.openxmlformats.org/officeDocument/2006/relationships/image" Target="../media/image53.wmf"/><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0BACBBE1-448E-4A42-ACB7-2336643A89AA}"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宋体" panose="02010600030101010101" pitchFamily="2" charset="-122"/>
              </a:defRPr>
            </a:lvl1pPr>
          </a:lstStyle>
          <a:p>
            <a:pPr>
              <a:defRPr/>
            </a:pPr>
            <a:fld id="{59690663-29CD-477B-9937-4E90E16A652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153364F0-6166-44A7-8F61-06E9A40AB068}"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E2FD26DE-EFFB-4C39-9CAE-C8D4624A7C71}"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E2FD26DE-EFFB-4C39-9CAE-C8D4624A7C71}"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E2FD26DE-EFFB-4C39-9CAE-C8D4624A7C71}"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id-ID" altLang="zh-CN" dirty="0"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CA6D417-2B42-4A00-BF98-0E50AA93510B}" type="slidenum">
              <a:rPr lang="en-US" altLang="zh-CN" sz="1200" smtClean="0">
                <a:latin typeface="Calibri" panose="020F0502020204030204" pitchFamily="34" charset="0"/>
              </a:rPr>
            </a:fld>
            <a:endParaRPr lang="en-US" altLang="zh-CN" sz="1200" dirty="0" smtClean="0">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id-ID" altLang="zh-CN" dirty="0"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CA6D417-2B42-4A00-BF98-0E50AA93510B}" type="slidenum">
              <a:rPr lang="en-US" altLang="zh-CN" sz="1200" smtClean="0">
                <a:latin typeface="Calibri" panose="020F0502020204030204" pitchFamily="34" charset="0"/>
              </a:rPr>
            </a:fld>
            <a:endParaRPr lang="en-US" altLang="zh-CN" sz="1200" dirty="0" smtClean="0">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确切的说，我的相关研究是基于以稀疏表示分类为基础的字典学习算法展开的。</a:t>
            </a:r>
            <a:endParaRPr lang="en-US" altLang="zh-CN" dirty="0" smtClean="0"/>
          </a:p>
          <a:p>
            <a:r>
              <a:rPr lang="zh-CN" altLang="en-US" dirty="0" smtClean="0"/>
              <a:t>前面提到的</a:t>
            </a:r>
            <a:r>
              <a:rPr lang="en-US" altLang="zh-CN" dirty="0" smtClean="0"/>
              <a:t>SRC</a:t>
            </a:r>
            <a:r>
              <a:rPr lang="zh-CN" altLang="en-US" dirty="0" smtClean="0"/>
              <a:t>使用训练样本本身对测试样本进行线性表示并分类</a:t>
            </a:r>
            <a:r>
              <a:rPr lang="en-US" altLang="zh-CN" dirty="0" smtClean="0"/>
              <a:t>,</a:t>
            </a:r>
            <a:r>
              <a:rPr lang="zh-CN" altLang="en-US" dirty="0" smtClean="0"/>
              <a:t>然而训练样本本身还有大量的冗余和噪声，会对正确分类造成一定的干扰，一种改进方法是首先根据训练样本训练出一组能对训练集中所有样本都能低误差的线性重构的字典集合，如图所示。通过不断的迭代更新不断调整字典</a:t>
            </a:r>
            <a:r>
              <a:rPr lang="en-US" altLang="zh-CN" dirty="0" smtClean="0"/>
              <a:t>D</a:t>
            </a:r>
            <a:r>
              <a:rPr lang="zh-CN" altLang="en-US" dirty="0" smtClean="0"/>
              <a:t>和稀疏表示系数</a:t>
            </a:r>
            <a:r>
              <a:rPr lang="en-US" altLang="zh-CN" dirty="0" smtClean="0"/>
              <a:t>X</a:t>
            </a:r>
            <a:r>
              <a:rPr lang="zh-CN" altLang="en-US" dirty="0" smtClean="0"/>
              <a:t>，可以使字典对训练集</a:t>
            </a:r>
            <a:r>
              <a:rPr lang="en-US" altLang="zh-CN" dirty="0" smtClean="0"/>
              <a:t>A</a:t>
            </a:r>
            <a:r>
              <a:rPr lang="zh-CN" altLang="en-US" baseline="0" dirty="0" smtClean="0"/>
              <a:t>的重构误差最小。字典训练完成后就可以利用字典对测试样本进行线性表示，并根据不同类别的字典对测试样本的重构误差来判断该样本的类别。相关研究结果证明，字典学习分类比原始的稀疏表示分类要有更高的分类准确率。</a:t>
            </a:r>
            <a:endParaRPr lang="en-US" altLang="zh-CN" dirty="0" smtClean="0"/>
          </a:p>
          <a:p>
            <a:endParaRPr lang="en-US" altLang="zh-CN" dirty="0" smtClean="0"/>
          </a:p>
          <a:p>
            <a:r>
              <a:rPr lang="zh-CN" altLang="en-US" dirty="0" smtClean="0"/>
              <a:t>其训练方法大体是这样的：转化成数学问题就是上式，</a:t>
            </a:r>
            <a:r>
              <a:rPr lang="en-US" altLang="zh-CN" dirty="0" smtClean="0"/>
              <a:t>D</a:t>
            </a:r>
            <a:r>
              <a:rPr lang="zh-CN" altLang="en-US" dirty="0" smtClean="0"/>
              <a:t>代表字典，</a:t>
            </a:r>
            <a:r>
              <a:rPr lang="en-US" altLang="zh-CN" dirty="0" smtClean="0"/>
              <a:t>X</a:t>
            </a:r>
            <a:r>
              <a:rPr lang="zh-CN" altLang="en-US" dirty="0" smtClean="0"/>
              <a:t>代表系数。</a:t>
            </a:r>
            <a:r>
              <a:rPr lang="zh-CN" altLang="en-US" baseline="0" dirty="0" smtClean="0"/>
              <a:t>  第一项代表字典乘系数要尽可能的还原训练样本，第二项代表系数要保持一定的稀疏性，开始时可以初始化字典</a:t>
            </a:r>
            <a:r>
              <a:rPr lang="en-US" altLang="zh-CN" baseline="0" dirty="0" smtClean="0"/>
              <a:t>D</a:t>
            </a:r>
            <a:r>
              <a:rPr lang="zh-CN" altLang="en-US" baseline="0" dirty="0" smtClean="0"/>
              <a:t>为随机的，然后根据样本和字典求出系数</a:t>
            </a:r>
            <a:r>
              <a:rPr lang="en-US" altLang="zh-CN" baseline="0" dirty="0" smtClean="0"/>
              <a:t>X</a:t>
            </a:r>
            <a:r>
              <a:rPr lang="zh-CN" altLang="en-US" baseline="0" dirty="0" smtClean="0"/>
              <a:t>，再根据系数和样本更新字典</a:t>
            </a:r>
            <a:r>
              <a:rPr lang="en-US" altLang="zh-CN" baseline="0" dirty="0" smtClean="0"/>
              <a:t>D </a:t>
            </a:r>
            <a:r>
              <a:rPr lang="zh-CN" altLang="en-US" baseline="0" dirty="0" smtClean="0"/>
              <a:t>，如此反复迭代，直到达到条件。</a:t>
            </a:r>
            <a:endParaRPr lang="en-US" altLang="zh-CN" baseline="0" dirty="0" smtClean="0"/>
          </a:p>
          <a:p>
            <a:endParaRPr lang="en-US" altLang="zh-CN" dirty="0" smtClean="0"/>
          </a:p>
          <a:p>
            <a:r>
              <a:rPr lang="zh-CN" altLang="en-US" dirty="0" smtClean="0"/>
              <a:t>把字典学习应用到利用基因表达谱的癌症亚型分类上可以提高分类准确率，对癌症诊断和治疗具有十分重要的意义。</a:t>
            </a:r>
            <a:endParaRPr lang="zh-CN" altLang="en-US" dirty="0" smtClean="0"/>
          </a:p>
          <a:p>
            <a:pPr eaLnBrk="1" hangingPunct="1">
              <a:spcBef>
                <a:spcPct val="0"/>
              </a:spcBef>
            </a:pPr>
            <a:endParaRPr lang="id-ID" altLang="zh-CN" dirty="0" smtClean="0"/>
          </a:p>
          <a:p>
            <a:pPr eaLnBrk="1" hangingPunct="1">
              <a:spcBef>
                <a:spcPct val="0"/>
              </a:spcBef>
            </a:pPr>
            <a:endParaRPr lang="id-ID" altLang="zh-CN" dirty="0"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CA6D417-2B42-4A00-BF98-0E50AA93510B}" type="slidenum">
              <a:rPr lang="en-US" altLang="zh-CN" sz="1200" smtClean="0">
                <a:latin typeface="Calibri" panose="020F0502020204030204" pitchFamily="34" charset="0"/>
              </a:rPr>
            </a:fld>
            <a:endParaRPr lang="en-US" altLang="zh-CN" sz="1200" dirty="0" smtClean="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id-ID" altLang="zh-CN" dirty="0"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CA6D417-2B42-4A00-BF98-0E50AA93510B}" type="slidenum">
              <a:rPr lang="en-US" altLang="zh-CN" sz="1200" smtClean="0">
                <a:latin typeface="Calibri" panose="020F0502020204030204" pitchFamily="34" charset="0"/>
              </a:rPr>
            </a:fld>
            <a:endParaRPr lang="en-US" altLang="zh-CN" sz="1200" dirty="0" smtClean="0">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id-ID" altLang="zh-CN" dirty="0"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CA6D417-2B42-4A00-BF98-0E50AA93510B}" type="slidenum">
              <a:rPr lang="en-US" altLang="zh-CN" sz="1200" smtClean="0">
                <a:latin typeface="Calibri" panose="020F0502020204030204" pitchFamily="34" charset="0"/>
              </a:rPr>
            </a:fld>
            <a:endParaRPr lang="en-US" altLang="zh-CN" sz="1200" dirty="0" smtClean="0">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id-ID" altLang="zh-CN" dirty="0"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CA6D417-2B42-4A00-BF98-0E50AA93510B}" type="slidenum">
              <a:rPr lang="en-US" altLang="zh-CN" sz="1200" smtClean="0">
                <a:latin typeface="Calibri" panose="020F0502020204030204" pitchFamily="34" charset="0"/>
              </a:rPr>
            </a:fld>
            <a:endParaRPr lang="en-US" altLang="zh-CN" sz="1200" dirty="0" smtClean="0">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id-ID" altLang="zh-CN" dirty="0"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CA6D417-2B42-4A00-BF98-0E50AA93510B}" type="slidenum">
              <a:rPr lang="en-US" altLang="zh-CN" sz="1200" smtClean="0">
                <a:latin typeface="Calibri" panose="020F0502020204030204" pitchFamily="34" charset="0"/>
              </a:rPr>
            </a:fld>
            <a:endParaRPr lang="en-US" altLang="zh-CN" sz="1200" dirty="0" smtClean="0">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id-ID" altLang="zh-CN" dirty="0"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CA6D417-2B42-4A00-BF98-0E50AA93510B}" type="slidenum">
              <a:rPr lang="en-US" altLang="zh-CN" sz="1200" smtClean="0">
                <a:latin typeface="Calibri" panose="020F0502020204030204" pitchFamily="34" charset="0"/>
              </a:rPr>
            </a:fld>
            <a:endParaRPr lang="en-US" altLang="zh-CN" sz="1200" dirty="0" smtClean="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id-ID" altLang="zh-CN" dirty="0"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3CA6D417-2B42-4A00-BF98-0E50AA93510B}" type="slidenum">
              <a:rPr lang="en-US" altLang="zh-CN" sz="1200" smtClean="0">
                <a:latin typeface="Calibri" panose="020F0502020204030204" pitchFamily="34" charset="0"/>
              </a:rPr>
            </a:fld>
            <a:endParaRPr lang="en-US" altLang="zh-CN" sz="1200" dirty="0" smtClean="0">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E2FD26DE-EFFB-4C39-9CAE-C8D4624A7C71}"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E14A267-DDD3-4A42-942C-8387D0C682AF}"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7E14A267-DDD3-4A42-942C-8387D0C682AF}"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973BCB1D-0EB1-4D94-9B2C-11A6BD848162}"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r>
              <a:rPr lang="zh-CN" altLang="en-US" dirty="0" smtClean="0"/>
              <a:t>一直以来,针对基因表达谱的分析和探究是生物医药领域研究热点和难点，探究其相似度不仅用于基因分类和聚类，而且还能进行大分子功能预测，基因网络推理，尤其在药物研发和药物重新定位中是重要的手段和参考标准之一。</a:t>
            </a: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defRPr/>
            </a:pPr>
            <a:endParaRPr lang="zh-CN" altLang="en-US" dirty="0"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53C7E38-175E-4395-A74F-350C3F19C2BE}" type="slidenum">
              <a:rPr lang="zh-CN" altLang="en-US" sz="1200" smtClean="0">
                <a:latin typeface="Calibri" panose="020F0502020204030204" pitchFamily="34" charset="0"/>
                <a:ea typeface="宋体" panose="02010600030101010101" pitchFamily="2" charset="-122"/>
              </a:rPr>
            </a:fld>
            <a:endParaRPr lang="zh-CN" altLang="en-US" sz="1200" smtClean="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558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E01B4683-A55C-4573-BD7D-C58B80824269}"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1DA33EE5-1014-4C11-A653-B25F8A01A4E7}"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Content Placeholder 3"/>
          <p:cNvSpPr>
            <a:spLocks noGrp="1"/>
          </p:cNvSpPr>
          <p:nvPr>
            <p:ph sz="half" idx="2"/>
          </p:nvPr>
        </p:nvSpPr>
        <p:spPr>
          <a:xfrm>
            <a:off x="629842" y="1878806"/>
            <a:ext cx="3868340"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Content Placeholder 5"/>
          <p:cNvSpPr>
            <a:spLocks noGrp="1"/>
          </p:cNvSpPr>
          <p:nvPr>
            <p:ph sz="quarter" idx="4"/>
          </p:nvPr>
        </p:nvSpPr>
        <p:spPr>
          <a:xfrm>
            <a:off x="4629150" y="1878806"/>
            <a:ext cx="3887391"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7" name="Date Placeholder 6"/>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CD8F10A0-A77B-412A-B9FB-46DEEC534E20}" type="datetimeFigureOut">
              <a:rPr lang="zh-CN" altLang="en-US"/>
            </a:fld>
            <a:endParaRPr lang="zh-CN" altLang="en-US" dirty="0"/>
          </a:p>
        </p:txBody>
      </p:sp>
      <p:sp>
        <p:nvSpPr>
          <p:cNvPr id="8" name="Footer Placeholder 7"/>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9" name="Slide Number Placeholder 8"/>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3B1D2B68-55ED-4144-8F8C-A5F873632658}"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DA27C34D-8EC3-4DB0-8A11-C5BB86008E4E}" type="datetimeFigureOut">
              <a:rPr lang="zh-CN" altLang="en-US"/>
            </a:fld>
            <a:endParaRPr lang="zh-CN" altLang="en-US" dirty="0"/>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5" name="Slide Number Placeholder 4"/>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55170D0F-CAE9-4A63-802A-36C73C8939F5}"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E787000D-A958-458A-9833-1A362ACBEF30}" type="datetimeFigureOut">
              <a:rPr lang="zh-CN" altLang="en-US"/>
            </a:fld>
            <a:endParaRPr lang="zh-CN" altLang="en-US" dirty="0"/>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F2A37848-7ED6-4E4B-A875-55B4369E82ED}"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ea typeface="微软雅黑" panose="020B0503020204020204" pitchFamily="34" charset="-122"/>
              </a:defRPr>
            </a:lvl1pPr>
            <a:lvl2pPr>
              <a:defRPr sz="2100">
                <a:ea typeface="微软雅黑" panose="020B0503020204020204" pitchFamily="34" charset="-122"/>
              </a:defRPr>
            </a:lvl2pPr>
            <a:lvl3pPr>
              <a:defRPr sz="1800">
                <a:ea typeface="微软雅黑" panose="020B0503020204020204" pitchFamily="34" charset="-122"/>
              </a:defRPr>
            </a:lvl3pPr>
            <a:lvl4pPr>
              <a:defRPr sz="1500">
                <a:ea typeface="微软雅黑" panose="020B0503020204020204" pitchFamily="34" charset="-122"/>
              </a:defRPr>
            </a:lvl4pPr>
            <a:lvl5pPr>
              <a:defRPr sz="1500">
                <a:ea typeface="微软雅黑" panose="020B0503020204020204" pitchFamily="34" charset="-122"/>
              </a:defRPr>
            </a:lvl5pPr>
            <a:lvl6pPr>
              <a:defRPr sz="1500"/>
            </a:lvl6pPr>
            <a:lvl7pPr>
              <a:defRPr sz="1500"/>
            </a:lvl7pPr>
            <a:lvl8pPr>
              <a:defRPr sz="1500"/>
            </a:lvl8pPr>
            <a:lvl9pPr>
              <a:defRPr sz="15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E68DD3EE-4FEB-4B8F-A360-0C5879D7F651}"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35E280AF-1E6C-492B-B680-65E91B21640A}"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ea typeface="微软雅黑" panose="020B0503020204020204" pitchFamily="34"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dirty="0" smtClean="0"/>
              <a:t>单击图标添加图片</a:t>
            </a:r>
            <a:endParaRPr lang="en-US" noProof="0"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A7926081-FF92-482B-BB01-FD504D13F5BF}"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368CEDDF-0BF1-447F-95AE-E3AEBDFE6B65}"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A4AFCFBF-C92D-4DF3-B206-E56A856138F6}" type="datetimeFigureOut">
              <a:rPr lang="zh-CN" altLang="en-US"/>
            </a:fld>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574C8EC5-5E1B-4E04-B1AA-B47B4B8A3588}"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fld id="{CFFD6A3E-E6AA-4C7D-846C-ABF8C487EFE8}" type="datetimeFigureOut">
              <a:rPr lang="zh-CN" altLang="en-US"/>
            </a:fld>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微软雅黑" panose="020B0503020204020204" pitchFamily="34" charset="-122"/>
              </a:defRPr>
            </a:lvl1pPr>
          </a:lstStyle>
          <a:p>
            <a:pPr>
              <a:defRPr/>
            </a:pP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pPr>
              <a:defRPr/>
            </a:pPr>
            <a:fld id="{5F56B415-9574-4D0D-9B05-0C2637262B39}"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2pPr>
      <a:lvl3pPr algn="l" defTabSz="685800" rtl="0" eaLnBrk="0" fontAlgn="base" hangingPunct="0">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3pPr>
      <a:lvl4pPr algn="l" defTabSz="685800" rtl="0" eaLnBrk="0" fontAlgn="base" hangingPunct="0">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4pPr>
      <a:lvl5pPr algn="l" defTabSz="685800" rtl="0" eaLnBrk="0" fontAlgn="base" hangingPunct="0">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5pPr>
      <a:lvl6pPr marL="4572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6pPr>
      <a:lvl7pPr marL="9144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7pPr>
      <a:lvl8pPr marL="13716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8pPr>
      <a:lvl9pPr marL="1828800" algn="l" defTabSz="685800" rtl="0" fontAlgn="base">
        <a:lnSpc>
          <a:spcPct val="90000"/>
        </a:lnSpc>
        <a:spcBef>
          <a:spcPct val="0"/>
        </a:spcBef>
        <a:spcAft>
          <a:spcPct val="0"/>
        </a:spcAft>
        <a:defRPr sz="3300">
          <a:solidFill>
            <a:schemeClr val="tx1"/>
          </a:solidFill>
          <a:latin typeface="方正正黑简体" panose="02000000000000000000" pitchFamily="2" charset="-122"/>
          <a:ea typeface="方正正黑简体" panose="02000000000000000000"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3.em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emf"/></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1.xml"/><Relationship Id="rId7" Type="http://schemas.openxmlformats.org/officeDocument/2006/relationships/image" Target="../media/image24.jpeg"/><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image" Target="../media/image3.em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emf"/></Relationships>
</file>

<file path=ppt/slides/_rels/slide18.xml.rels><?xml version="1.0" encoding="UTF-8" standalone="yes"?>
<Relationships xmlns="http://schemas.openxmlformats.org/package/2006/relationships"><Relationship Id="rId9" Type="http://schemas.openxmlformats.org/officeDocument/2006/relationships/image" Target="../media/image30.wmf"/><Relationship Id="rId8" Type="http://schemas.openxmlformats.org/officeDocument/2006/relationships/oleObject" Target="../embeddings/oleObject3.bin"/><Relationship Id="rId7" Type="http://schemas.openxmlformats.org/officeDocument/2006/relationships/image" Target="../media/image29.wmf"/><Relationship Id="rId6" Type="http://schemas.openxmlformats.org/officeDocument/2006/relationships/oleObject" Target="../embeddings/oleObject2.bin"/><Relationship Id="rId5" Type="http://schemas.openxmlformats.org/officeDocument/2006/relationships/image" Target="../media/image28.jpeg"/><Relationship Id="rId4" Type="http://schemas.openxmlformats.org/officeDocument/2006/relationships/image" Target="../media/image27.wmf"/><Relationship Id="rId3" Type="http://schemas.openxmlformats.org/officeDocument/2006/relationships/oleObject" Target="../embeddings/oleObject1.bin"/><Relationship Id="rId2" Type="http://schemas.openxmlformats.org/officeDocument/2006/relationships/image" Target="../media/image26.png"/><Relationship Id="rId18" Type="http://schemas.openxmlformats.org/officeDocument/2006/relationships/notesSlide" Target="../notesSlides/notesSlide18.xml"/><Relationship Id="rId17" Type="http://schemas.openxmlformats.org/officeDocument/2006/relationships/vmlDrawing" Target="../drawings/vmlDrawing1.vml"/><Relationship Id="rId16" Type="http://schemas.openxmlformats.org/officeDocument/2006/relationships/slideLayout" Target="../slideLayouts/slideLayout1.xml"/><Relationship Id="rId15" Type="http://schemas.openxmlformats.org/officeDocument/2006/relationships/image" Target="../media/image33.wmf"/><Relationship Id="rId14" Type="http://schemas.openxmlformats.org/officeDocument/2006/relationships/oleObject" Target="../embeddings/oleObject6.bin"/><Relationship Id="rId13" Type="http://schemas.openxmlformats.org/officeDocument/2006/relationships/image" Target="../media/image32.wmf"/><Relationship Id="rId12" Type="http://schemas.openxmlformats.org/officeDocument/2006/relationships/oleObject" Target="../embeddings/oleObject5.bin"/><Relationship Id="rId11" Type="http://schemas.openxmlformats.org/officeDocument/2006/relationships/image" Target="../media/image31.wmf"/><Relationship Id="rId10" Type="http://schemas.openxmlformats.org/officeDocument/2006/relationships/oleObject" Target="../embeddings/oleObject4.bin"/><Relationship Id="rId1"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emf"/></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emf"/></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38.jpeg"/><Relationship Id="rId1" Type="http://schemas.openxmlformats.org/officeDocument/2006/relationships/image" Target="../media/image3.emf"/></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emf"/></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3.emf"/></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45.png"/><Relationship Id="rId3" Type="http://schemas.openxmlformats.org/officeDocument/2006/relationships/image" Target="../media/image44.wmf"/><Relationship Id="rId2" Type="http://schemas.openxmlformats.org/officeDocument/2006/relationships/oleObject" Target="../embeddings/oleObject7.bin"/><Relationship Id="rId1" Type="http://schemas.openxmlformats.org/officeDocument/2006/relationships/image" Target="../media/image3.emf"/></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3.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3.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3.emf"/><Relationship Id="rId1" Type="http://schemas.openxmlformats.org/officeDocument/2006/relationships/chart" Target="../charts/chart1.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2.tiff"/><Relationship Id="rId3" Type="http://schemas.openxmlformats.org/officeDocument/2006/relationships/image" Target="../media/image1.tiff"/><Relationship Id="rId2" Type="http://schemas.openxmlformats.org/officeDocument/2006/relationships/image" Target="../media/image48.png"/><Relationship Id="rId1" Type="http://schemas.openxmlformats.org/officeDocument/2006/relationships/image" Target="../media/image3.emf"/></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49.jpeg"/><Relationship Id="rId1" Type="http://schemas.openxmlformats.org/officeDocument/2006/relationships/image" Target="../media/image3.emf"/></Relationships>
</file>

<file path=ppt/slides/_rels/slide36.xml.rels><?xml version="1.0" encoding="UTF-8" standalone="yes"?>
<Relationships xmlns="http://schemas.openxmlformats.org/package/2006/relationships"><Relationship Id="rId9" Type="http://schemas.openxmlformats.org/officeDocument/2006/relationships/image" Target="../media/image53.wmf"/><Relationship Id="rId8" Type="http://schemas.openxmlformats.org/officeDocument/2006/relationships/oleObject" Target="../embeddings/oleObject11.bin"/><Relationship Id="rId7" Type="http://schemas.openxmlformats.org/officeDocument/2006/relationships/image" Target="../media/image52.wmf"/><Relationship Id="rId6" Type="http://schemas.openxmlformats.org/officeDocument/2006/relationships/oleObject" Target="../embeddings/oleObject10.bin"/><Relationship Id="rId5" Type="http://schemas.openxmlformats.org/officeDocument/2006/relationships/image" Target="../media/image51.wmf"/><Relationship Id="rId4" Type="http://schemas.openxmlformats.org/officeDocument/2006/relationships/oleObject" Target="../embeddings/oleObject9.bin"/><Relationship Id="rId3" Type="http://schemas.openxmlformats.org/officeDocument/2006/relationships/image" Target="../media/image50.wmf"/><Relationship Id="rId2" Type="http://schemas.openxmlformats.org/officeDocument/2006/relationships/oleObject" Target="../embeddings/oleObject8.bin"/><Relationship Id="rId15" Type="http://schemas.openxmlformats.org/officeDocument/2006/relationships/notesSlide" Target="../notesSlides/notesSlide36.xml"/><Relationship Id="rId14" Type="http://schemas.openxmlformats.org/officeDocument/2006/relationships/vmlDrawing" Target="../drawings/vmlDrawing3.vml"/><Relationship Id="rId13" Type="http://schemas.openxmlformats.org/officeDocument/2006/relationships/slideLayout" Target="../slideLayouts/slideLayout1.xml"/><Relationship Id="rId12" Type="http://schemas.openxmlformats.org/officeDocument/2006/relationships/image" Target="../media/image55.png"/><Relationship Id="rId11" Type="http://schemas.openxmlformats.org/officeDocument/2006/relationships/image" Target="../media/image54.wmf"/><Relationship Id="rId10" Type="http://schemas.openxmlformats.org/officeDocument/2006/relationships/oleObject" Target="../embeddings/oleObject12.bin"/><Relationship Id="rId1" Type="http://schemas.openxmlformats.org/officeDocument/2006/relationships/image" Target="../media/image3.emf"/></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56.jpeg"/><Relationship Id="rId1" Type="http://schemas.openxmlformats.org/officeDocument/2006/relationships/image" Target="../media/image3.emf"/></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3.emf"/></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image" Target="../media/image61.jpe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emf"/></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emf"/></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emf"/></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emf"/></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emf"/></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文本框 213"/>
          <p:cNvSpPr txBox="1">
            <a:spLocks noChangeArrowheads="1"/>
          </p:cNvSpPr>
          <p:nvPr/>
        </p:nvSpPr>
        <p:spPr bwMode="auto">
          <a:xfrm>
            <a:off x="1030224" y="1435722"/>
            <a:ext cx="744321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4400" b="1" smtClean="0">
                <a:solidFill>
                  <a:schemeClr val="bg1"/>
                </a:solidFill>
                <a:latin typeface="方正正纤黑简体" panose="02000000000000000000" pitchFamily="2" charset="-122"/>
                <a:ea typeface="方正正纤黑简体" panose="02000000000000000000" pitchFamily="2" charset="-122"/>
              </a:rPr>
              <a:t>LINCS</a:t>
            </a:r>
            <a:r>
              <a:rPr lang="zh-CN" altLang="en-US" sz="4400" b="1" smtClean="0">
                <a:solidFill>
                  <a:schemeClr val="bg1"/>
                </a:solidFill>
                <a:latin typeface="方正正纤黑简体" panose="02000000000000000000" pitchFamily="2" charset="-122"/>
                <a:ea typeface="方正正纤黑简体" panose="02000000000000000000" pitchFamily="2" charset="-122"/>
              </a:rPr>
              <a:t>数据相似性度量研究</a:t>
            </a:r>
            <a:endParaRPr lang="zh-CN" altLang="en-US" sz="4400" b="1" dirty="0">
              <a:solidFill>
                <a:schemeClr val="bg1"/>
              </a:solidFill>
              <a:latin typeface="方正正纤黑简体" panose="02000000000000000000" pitchFamily="2" charset="-122"/>
              <a:ea typeface="方正正纤黑简体" panose="02000000000000000000" pitchFamily="2" charset="-122"/>
            </a:endParaRPr>
          </a:p>
        </p:txBody>
      </p:sp>
      <p:sp>
        <p:nvSpPr>
          <p:cNvPr id="216" name="文本框 215"/>
          <p:cNvSpPr txBox="1"/>
          <p:nvPr/>
        </p:nvSpPr>
        <p:spPr>
          <a:xfrm>
            <a:off x="1702594" y="3761486"/>
            <a:ext cx="2697956" cy="523220"/>
          </a:xfrm>
          <a:prstGeom prst="rect">
            <a:avLst/>
          </a:prstGeom>
          <a:noFill/>
        </p:spPr>
        <p:txBody>
          <a:bodyPr wrap="square">
            <a:spAutoFit/>
          </a:bodyPr>
          <a:lstStyle/>
          <a:p>
            <a:pPr algn="ctr" eaLnBrk="1" fontAlgn="auto" hangingPunct="1">
              <a:spcBef>
                <a:spcPts val="0"/>
              </a:spcBef>
              <a:spcAft>
                <a:spcPts val="0"/>
              </a:spcAft>
              <a:defRPr/>
            </a:pPr>
            <a:r>
              <a:rPr lang="zh-CN" altLang="en-US" sz="1400" b="1" smtClean="0">
                <a:solidFill>
                  <a:schemeClr val="bg1"/>
                </a:solidFill>
                <a:latin typeface="+mn-lt"/>
                <a:ea typeface="+mn-ea"/>
              </a:rPr>
              <a:t>答辩人：刘伟</a:t>
            </a:r>
            <a:endParaRPr lang="en-US" altLang="zh-CN" sz="1400" b="1" smtClean="0">
              <a:solidFill>
                <a:schemeClr val="bg1"/>
              </a:solidFill>
              <a:latin typeface="+mn-lt"/>
              <a:ea typeface="+mn-ea"/>
            </a:endParaRPr>
          </a:p>
          <a:p>
            <a:pPr algn="ctr" eaLnBrk="1" fontAlgn="auto" hangingPunct="1">
              <a:spcBef>
                <a:spcPts val="0"/>
              </a:spcBef>
              <a:spcAft>
                <a:spcPts val="0"/>
              </a:spcAft>
              <a:defRPr/>
            </a:pPr>
            <a:r>
              <a:rPr lang="zh-CN" altLang="en-US" sz="1400" b="1" smtClean="0">
                <a:solidFill>
                  <a:schemeClr val="bg1"/>
                </a:solidFill>
                <a:latin typeface="+mn-lt"/>
                <a:ea typeface="+mn-ea"/>
              </a:rPr>
              <a:t>            学号：</a:t>
            </a:r>
            <a:r>
              <a:rPr lang="en-US" altLang="zh-CN" sz="1400" b="1" smtClean="0">
                <a:solidFill>
                  <a:schemeClr val="bg1"/>
                </a:solidFill>
                <a:latin typeface="+mn-lt"/>
                <a:ea typeface="+mn-ea"/>
              </a:rPr>
              <a:t>S1710W0868</a:t>
            </a:r>
            <a:endParaRPr lang="zh-CN" altLang="en-US" sz="1400" b="1" dirty="0">
              <a:solidFill>
                <a:schemeClr val="bg1"/>
              </a:solidFill>
              <a:latin typeface="+mn-lt"/>
              <a:ea typeface="+mn-ea"/>
            </a:endParaRPr>
          </a:p>
        </p:txBody>
      </p:sp>
      <p:sp>
        <p:nvSpPr>
          <p:cNvPr id="217" name="文本框 216"/>
          <p:cNvSpPr txBox="1"/>
          <p:nvPr/>
        </p:nvSpPr>
        <p:spPr>
          <a:xfrm>
            <a:off x="4518024" y="3769868"/>
            <a:ext cx="3454401" cy="738664"/>
          </a:xfrm>
          <a:prstGeom prst="rect">
            <a:avLst/>
          </a:prstGeom>
          <a:noFill/>
        </p:spPr>
        <p:txBody>
          <a:bodyPr wrap="square">
            <a:spAutoFit/>
          </a:bodyPr>
          <a:lstStyle/>
          <a:p>
            <a:pPr algn="ctr" eaLnBrk="1" fontAlgn="auto" hangingPunct="1">
              <a:spcBef>
                <a:spcPts val="0"/>
              </a:spcBef>
              <a:spcAft>
                <a:spcPts val="0"/>
              </a:spcAft>
              <a:defRPr/>
            </a:pPr>
            <a:r>
              <a:rPr lang="zh-CN" altLang="en-US" sz="1400" b="1" dirty="0">
                <a:solidFill>
                  <a:schemeClr val="bg1"/>
                </a:solidFill>
                <a:latin typeface="+mn-lt"/>
                <a:ea typeface="+mn-ea"/>
              </a:rPr>
              <a:t>指导老师</a:t>
            </a:r>
            <a:r>
              <a:rPr lang="zh-CN" altLang="en-US" sz="1400" b="1" dirty="0" smtClean="0">
                <a:solidFill>
                  <a:schemeClr val="bg1"/>
                </a:solidFill>
                <a:latin typeface="+mn-lt"/>
                <a:ea typeface="+mn-ea"/>
              </a:rPr>
              <a:t>：</a:t>
            </a:r>
            <a:r>
              <a:rPr lang="zh-CN" altLang="en-US" sz="1400" b="1" smtClean="0">
                <a:solidFill>
                  <a:schemeClr val="bg1"/>
                </a:solidFill>
                <a:latin typeface="+mn-lt"/>
                <a:ea typeface="+mn-ea"/>
              </a:rPr>
              <a:t>彭绍亮</a:t>
            </a:r>
            <a:r>
              <a:rPr lang="en-US" altLang="zh-CN" sz="1400" b="1">
                <a:solidFill>
                  <a:schemeClr val="bg1"/>
                </a:solidFill>
                <a:latin typeface="+mn-lt"/>
                <a:ea typeface="+mn-ea"/>
              </a:rPr>
              <a:t> </a:t>
            </a:r>
            <a:r>
              <a:rPr lang="en-US" altLang="zh-CN" sz="1400" b="1" smtClean="0">
                <a:solidFill>
                  <a:schemeClr val="bg1"/>
                </a:solidFill>
                <a:latin typeface="+mn-lt"/>
                <a:ea typeface="+mn-ea"/>
              </a:rPr>
              <a:t>      </a:t>
            </a:r>
            <a:r>
              <a:rPr lang="zh-CN" altLang="en-US" sz="1400" b="1" smtClean="0">
                <a:solidFill>
                  <a:schemeClr val="bg1"/>
                </a:solidFill>
                <a:latin typeface="+mn-lt"/>
                <a:ea typeface="+mn-ea"/>
              </a:rPr>
              <a:t>教   授</a:t>
            </a:r>
            <a:endParaRPr lang="en-US" altLang="zh-CN" sz="1400" b="1" dirty="0">
              <a:solidFill>
                <a:schemeClr val="bg1"/>
              </a:solidFill>
              <a:latin typeface="+mn-lt"/>
              <a:ea typeface="+mn-ea"/>
            </a:endParaRPr>
          </a:p>
          <a:p>
            <a:pPr algn="ctr" eaLnBrk="1" fontAlgn="auto" hangingPunct="1">
              <a:spcBef>
                <a:spcPts val="0"/>
              </a:spcBef>
              <a:spcAft>
                <a:spcPts val="0"/>
              </a:spcAft>
              <a:defRPr/>
            </a:pPr>
            <a:r>
              <a:rPr lang="zh-CN" altLang="en-US" sz="1400" b="1" smtClean="0">
                <a:solidFill>
                  <a:schemeClr val="bg1"/>
                </a:solidFill>
                <a:latin typeface="+mn-lt"/>
                <a:ea typeface="+mn-ea"/>
              </a:rPr>
              <a:t>                  李  非       副研究员</a:t>
            </a:r>
            <a:endParaRPr lang="en-US" altLang="zh-CN" sz="1400" b="1">
              <a:solidFill>
                <a:schemeClr val="bg1"/>
              </a:solidFill>
              <a:latin typeface="+mn-lt"/>
              <a:ea typeface="+mn-ea"/>
            </a:endParaRPr>
          </a:p>
          <a:p>
            <a:pPr algn="ctr" eaLnBrk="1" fontAlgn="auto" hangingPunct="1">
              <a:spcBef>
                <a:spcPts val="0"/>
              </a:spcBef>
              <a:spcAft>
                <a:spcPts val="0"/>
              </a:spcAft>
              <a:defRPr/>
            </a:pPr>
            <a:r>
              <a:rPr lang="zh-CN" altLang="en-US" sz="1400" b="1" smtClean="0">
                <a:solidFill>
                  <a:schemeClr val="bg1"/>
                </a:solidFill>
                <a:latin typeface="+mn-lt"/>
                <a:ea typeface="+mn-ea"/>
              </a:rPr>
              <a:t>                     邓子云      高级工程师</a:t>
            </a:r>
            <a:endParaRPr lang="en-US" altLang="zh-CN" sz="1400" b="1" smtClean="0">
              <a:solidFill>
                <a:schemeClr val="bg1"/>
              </a:solidFill>
              <a:latin typeface="+mn-lt"/>
              <a:ea typeface="+mn-ea"/>
            </a:endParaRPr>
          </a:p>
        </p:txBody>
      </p:sp>
      <p:sp>
        <p:nvSpPr>
          <p:cNvPr id="218" name="矩形 217"/>
          <p:cNvSpPr/>
          <p:nvPr/>
        </p:nvSpPr>
        <p:spPr>
          <a:xfrm>
            <a:off x="2727325" y="3422132"/>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19" name="矩形 218"/>
          <p:cNvSpPr/>
          <p:nvPr/>
        </p:nvSpPr>
        <p:spPr>
          <a:xfrm>
            <a:off x="3624263" y="3422132"/>
            <a:ext cx="896937" cy="8255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0" name="矩形 219"/>
          <p:cNvSpPr/>
          <p:nvPr/>
        </p:nvSpPr>
        <p:spPr>
          <a:xfrm>
            <a:off x="4521200" y="3426895"/>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1" name="矩形 220"/>
          <p:cNvSpPr/>
          <p:nvPr/>
        </p:nvSpPr>
        <p:spPr>
          <a:xfrm>
            <a:off x="5418138" y="3428482"/>
            <a:ext cx="896937" cy="84138"/>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13" name="文本框 215"/>
          <p:cNvSpPr txBox="1"/>
          <p:nvPr/>
        </p:nvSpPr>
        <p:spPr>
          <a:xfrm>
            <a:off x="7473315" y="4786195"/>
            <a:ext cx="1670685" cy="230832"/>
          </a:xfrm>
          <a:prstGeom prst="rect">
            <a:avLst/>
          </a:prstGeom>
          <a:noFill/>
        </p:spPr>
        <p:txBody>
          <a:bodyPr wrap="square">
            <a:spAutoFit/>
          </a:bodyPr>
          <a:lstStyle/>
          <a:p>
            <a:pPr algn="ctr" eaLnBrk="1" fontAlgn="auto" hangingPunct="1">
              <a:spcBef>
                <a:spcPts val="0"/>
              </a:spcBef>
              <a:spcAft>
                <a:spcPts val="0"/>
              </a:spcAft>
              <a:defRPr/>
            </a:pPr>
            <a:r>
              <a:rPr lang="en-US" altLang="zh-CN" sz="900" smtClean="0">
                <a:solidFill>
                  <a:schemeClr val="bg1"/>
                </a:solidFill>
                <a:latin typeface="+mn-lt"/>
                <a:ea typeface="+mn-ea"/>
              </a:rPr>
              <a:t>2019</a:t>
            </a:r>
            <a:r>
              <a:rPr lang="zh-CN" altLang="en-US" sz="900" smtClean="0">
                <a:solidFill>
                  <a:schemeClr val="bg1"/>
                </a:solidFill>
                <a:latin typeface="+mn-lt"/>
                <a:ea typeface="+mn-ea"/>
              </a:rPr>
              <a:t>年</a:t>
            </a:r>
            <a:r>
              <a:rPr lang="en-US" altLang="zh-CN" sz="900" smtClean="0">
                <a:solidFill>
                  <a:schemeClr val="bg1"/>
                </a:solidFill>
                <a:latin typeface="+mn-lt"/>
                <a:ea typeface="+mn-ea"/>
              </a:rPr>
              <a:t>04</a:t>
            </a:r>
            <a:r>
              <a:rPr lang="zh-CN" altLang="en-US" sz="900" smtClean="0">
                <a:solidFill>
                  <a:schemeClr val="bg1"/>
                </a:solidFill>
                <a:latin typeface="+mn-lt"/>
                <a:ea typeface="+mn-ea"/>
              </a:rPr>
              <a:t>月</a:t>
            </a:r>
            <a:endParaRPr lang="zh-CN" altLang="en-US" sz="900" dirty="0">
              <a:solidFill>
                <a:schemeClr val="bg1"/>
              </a:solidFill>
              <a:latin typeface="+mn-lt"/>
              <a:ea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592" y="134111"/>
            <a:ext cx="1100984" cy="343377"/>
          </a:xfrm>
          <a:prstGeom prst="rect">
            <a:avLst/>
          </a:prstGeom>
        </p:spPr>
      </p:pic>
    </p:spTree>
  </p:cSld>
  <p:clrMapOvr>
    <a:masterClrMapping/>
  </p:clrMapOvr>
  <p:transition spd="med" advClick="0" advTm="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3258629"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表达谱热图</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642938" y="692150"/>
            <a:ext cx="7829336" cy="43928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38" y="657861"/>
            <a:ext cx="7829336" cy="4427120"/>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2" name="文本框 38"/>
          <p:cNvSpPr txBox="1">
            <a:spLocks noChangeArrowheads="1"/>
          </p:cNvSpPr>
          <p:nvPr/>
        </p:nvSpPr>
        <p:spPr bwMode="auto">
          <a:xfrm>
            <a:off x="3511550" y="1968213"/>
            <a:ext cx="18319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3200" smtClean="0">
                <a:solidFill>
                  <a:schemeClr val="bg1"/>
                </a:solidFill>
                <a:latin typeface="微软雅黑" panose="020B0503020204020204" pitchFamily="34" charset="-122"/>
                <a:ea typeface="微软雅黑" panose="020B0503020204020204" pitchFamily="34" charset="-122"/>
              </a:rPr>
              <a:t>研究内容</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0" name="文本框 32"/>
          <p:cNvSpPr txBox="1">
            <a:spLocks noChangeArrowheads="1"/>
          </p:cNvSpPr>
          <p:nvPr/>
        </p:nvSpPr>
        <p:spPr bwMode="auto">
          <a:xfrm>
            <a:off x="3654176" y="3671692"/>
            <a:ext cx="18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592" y="134111"/>
            <a:ext cx="1100984" cy="343377"/>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400110"/>
          </a:xfrm>
          <a:prstGeom prst="rect">
            <a:avLst/>
          </a:prstGeom>
          <a:noFill/>
        </p:spPr>
        <p:txBody>
          <a:bodyPr wrap="square">
            <a:spAutoFit/>
          </a:bodyPr>
          <a:lstStyle/>
          <a:p>
            <a:pPr eaLnBrk="1" fontAlgn="auto" hangingPunct="1">
              <a:spcBef>
                <a:spcPts val="0"/>
              </a:spcBef>
              <a:spcAft>
                <a:spcPts val="0"/>
              </a:spcAft>
              <a:defRPr/>
            </a:pPr>
            <a:r>
              <a:rPr lang="zh-CN" altLang="en-US" sz="2000" b="1" smtClean="0">
                <a:solidFill>
                  <a:schemeClr val="bg1">
                    <a:lumMod val="95000"/>
                  </a:schemeClr>
                </a:solidFill>
                <a:latin typeface="微软雅黑" panose="020B0503020204020204" pitchFamily="34" charset="-122"/>
                <a:ea typeface="微软雅黑" panose="020B0503020204020204" pitchFamily="34" charset="-122"/>
              </a:rPr>
              <a:t>研究内容</a:t>
            </a:r>
            <a:r>
              <a:rPr lang="en-US" altLang="zh-CN" sz="2000" b="1" smtClean="0">
                <a:solidFill>
                  <a:schemeClr val="bg1">
                    <a:lumMod val="95000"/>
                  </a:schemeClr>
                </a:solidFill>
                <a:latin typeface="微软雅黑" panose="020B0503020204020204" pitchFamily="34" charset="-122"/>
                <a:ea typeface="微软雅黑" panose="020B0503020204020204" pitchFamily="34" charset="-122"/>
              </a:rPr>
              <a:t>1</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171575" y="2020822"/>
            <a:ext cx="6553200" cy="1015663"/>
          </a:xfrm>
          <a:prstGeom prst="rect">
            <a:avLst/>
          </a:prstGeom>
          <a:noFill/>
        </p:spPr>
        <p:txBody>
          <a:bodyPr wrap="square" rtlCol="0">
            <a:spAutoFit/>
          </a:bodyPr>
          <a:lstStyle/>
          <a:p>
            <a:pPr algn="ctr" eaLnBrk="1" hangingPunct="1"/>
            <a:r>
              <a:rPr lang="zh-CN" altLang="en-US" sz="3200" smtClean="0">
                <a:solidFill>
                  <a:schemeClr val="bg1"/>
                </a:solidFill>
                <a:latin typeface="微软雅黑" panose="020B0503020204020204" pitchFamily="34" charset="-122"/>
                <a:ea typeface="微软雅黑" panose="020B0503020204020204" pitchFamily="34" charset="-122"/>
              </a:rPr>
              <a:t>优化度量函数的近邻成分分析算法</a:t>
            </a:r>
            <a:r>
              <a:rPr lang="en-US" altLang="zh-CN" sz="2800" smtClean="0">
                <a:solidFill>
                  <a:schemeClr val="bg1"/>
                </a:solidFill>
                <a:latin typeface="微软雅黑" panose="020B0503020204020204" pitchFamily="34" charset="-122"/>
                <a:ea typeface="微软雅黑" panose="020B0503020204020204" pitchFamily="34" charset="-122"/>
              </a:rPr>
              <a:t>(PC-NCA)</a:t>
            </a:r>
            <a:endParaRPr lang="zh-CN" altLang="zh-CN" sz="28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研究难点</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933714" y="1004066"/>
            <a:ext cx="6976337" cy="1200329"/>
          </a:xfrm>
          <a:prstGeom prst="rect">
            <a:avLst/>
          </a:prstGeom>
          <a:noFill/>
        </p:spPr>
        <p:txBody>
          <a:bodyPr wrap="square" rtlCol="0">
            <a:spAutoFit/>
          </a:bodyPr>
          <a:lstStyle/>
          <a:p>
            <a:r>
              <a:rPr lang="en-US" altLang="zh-CN" sz="1800" smtClean="0">
                <a:solidFill>
                  <a:schemeClr val="bg1"/>
                </a:solidFill>
              </a:rPr>
              <a:t>1</a:t>
            </a:r>
            <a:r>
              <a:rPr lang="zh-CN" altLang="en-US" sz="1800" smtClean="0">
                <a:solidFill>
                  <a:schemeClr val="bg1"/>
                </a:solidFill>
              </a:rPr>
              <a:t>、</a:t>
            </a:r>
            <a:r>
              <a:rPr lang="zh-CN" altLang="en-US" sz="1800">
                <a:solidFill>
                  <a:schemeClr val="bg1"/>
                </a:solidFill>
              </a:rPr>
              <a:t>生物</a:t>
            </a:r>
            <a:r>
              <a:rPr lang="zh-CN" altLang="en-US" sz="1800" smtClean="0">
                <a:solidFill>
                  <a:schemeClr val="bg1"/>
                </a:solidFill>
              </a:rPr>
              <a:t>数据相似度计算的难点：</a:t>
            </a:r>
            <a:endParaRPr lang="en-US" altLang="zh-CN" sz="1800" smtClean="0">
              <a:solidFill>
                <a:schemeClr val="bg1"/>
              </a:solidFill>
            </a:endParaRPr>
          </a:p>
          <a:p>
            <a:pPr marL="285750" indent="-285750">
              <a:buFont typeface="Wingdings" panose="05000000000000000000" pitchFamily="2" charset="2"/>
              <a:buChar char="u"/>
            </a:pPr>
            <a:r>
              <a:rPr lang="zh-CN" altLang="en-US" sz="1800" smtClean="0">
                <a:solidFill>
                  <a:schemeClr val="bg1"/>
                </a:solidFill>
              </a:rPr>
              <a:t>数据噪声大：实验受到环境</a:t>
            </a:r>
            <a:r>
              <a:rPr lang="en-US" altLang="zh-CN" sz="1800" smtClean="0">
                <a:solidFill>
                  <a:schemeClr val="bg1"/>
                </a:solidFill>
              </a:rPr>
              <a:t>/</a:t>
            </a:r>
            <a:r>
              <a:rPr lang="zh-CN" altLang="en-US" sz="1800" smtClean="0">
                <a:solidFill>
                  <a:schemeClr val="bg1"/>
                </a:solidFill>
              </a:rPr>
              <a:t>批次影响较大</a:t>
            </a:r>
            <a:endParaRPr lang="en-US" altLang="zh-CN" sz="1800" smtClean="0">
              <a:solidFill>
                <a:schemeClr val="bg1"/>
              </a:solidFill>
            </a:endParaRPr>
          </a:p>
          <a:p>
            <a:pPr marL="285750" indent="-285750">
              <a:buFont typeface="Wingdings" panose="05000000000000000000" pitchFamily="2" charset="2"/>
              <a:buChar char="u"/>
            </a:pPr>
            <a:r>
              <a:rPr lang="zh-CN" altLang="en-US" sz="1800">
                <a:solidFill>
                  <a:schemeClr val="bg1"/>
                </a:solidFill>
              </a:rPr>
              <a:t>样本特征</a:t>
            </a:r>
            <a:r>
              <a:rPr lang="zh-CN" altLang="en-US" sz="1800" smtClean="0">
                <a:solidFill>
                  <a:schemeClr val="bg1"/>
                </a:solidFill>
              </a:rPr>
              <a:t>多、冗余高：</a:t>
            </a:r>
            <a:r>
              <a:rPr lang="zh-CN" altLang="en-US" sz="1800">
                <a:solidFill>
                  <a:schemeClr val="bg1"/>
                </a:solidFill>
              </a:rPr>
              <a:t>表达谱数据的特征长度达到</a:t>
            </a:r>
            <a:r>
              <a:rPr lang="en-US" altLang="zh-CN" sz="1800">
                <a:solidFill>
                  <a:schemeClr val="bg1"/>
                </a:solidFill>
              </a:rPr>
              <a:t>12328</a:t>
            </a:r>
            <a:r>
              <a:rPr lang="zh-CN" altLang="en-US" sz="1800">
                <a:solidFill>
                  <a:schemeClr val="bg1"/>
                </a:solidFill>
              </a:rPr>
              <a:t>维</a:t>
            </a:r>
            <a:r>
              <a:rPr lang="zh-CN" altLang="en-US" sz="1800" smtClean="0">
                <a:solidFill>
                  <a:schemeClr val="bg1"/>
                </a:solidFill>
              </a:rPr>
              <a:t>；</a:t>
            </a:r>
            <a:endParaRPr lang="en-US" altLang="zh-CN" sz="1800" smtClean="0">
              <a:solidFill>
                <a:schemeClr val="bg1"/>
              </a:solidFill>
            </a:endParaRPr>
          </a:p>
          <a:p>
            <a:pPr marL="285750" indent="-285750">
              <a:buFont typeface="Wingdings" panose="05000000000000000000" pitchFamily="2" charset="2"/>
              <a:buChar char="u"/>
            </a:pPr>
            <a:r>
              <a:rPr lang="zh-CN" altLang="en-US" sz="1800" smtClean="0">
                <a:solidFill>
                  <a:schemeClr val="bg1"/>
                </a:solidFill>
              </a:rPr>
              <a:t>标签信息弱：样本数据拥有形色各异的实验背景；</a:t>
            </a:r>
            <a:endParaRPr lang="en-US" altLang="zh-CN" sz="1800" dirty="0">
              <a:solidFill>
                <a:schemeClr val="bg1"/>
              </a:solidFill>
            </a:endParaRPr>
          </a:p>
        </p:txBody>
      </p:sp>
      <p:sp>
        <p:nvSpPr>
          <p:cNvPr id="5" name="TextBox 4"/>
          <p:cNvSpPr txBox="1"/>
          <p:nvPr/>
        </p:nvSpPr>
        <p:spPr>
          <a:xfrm>
            <a:off x="933715" y="2556641"/>
            <a:ext cx="6976337" cy="1200329"/>
          </a:xfrm>
          <a:prstGeom prst="rect">
            <a:avLst/>
          </a:prstGeom>
          <a:noFill/>
        </p:spPr>
        <p:txBody>
          <a:bodyPr wrap="square" rtlCol="0">
            <a:spAutoFit/>
          </a:bodyPr>
          <a:lstStyle/>
          <a:p>
            <a:r>
              <a:rPr lang="en-US" altLang="zh-CN" sz="1800">
                <a:solidFill>
                  <a:schemeClr val="bg1"/>
                </a:solidFill>
              </a:rPr>
              <a:t>2</a:t>
            </a:r>
            <a:r>
              <a:rPr lang="zh-CN" altLang="en-US" sz="1800" smtClean="0">
                <a:solidFill>
                  <a:schemeClr val="bg1"/>
                </a:solidFill>
              </a:rPr>
              <a:t>、计算方法和处理过程中的难点：</a:t>
            </a:r>
            <a:endParaRPr lang="en-US" altLang="zh-CN" sz="1800" smtClean="0">
              <a:solidFill>
                <a:schemeClr val="bg1"/>
              </a:solidFill>
            </a:endParaRPr>
          </a:p>
          <a:p>
            <a:pPr marL="285750" indent="-285750">
              <a:buFont typeface="Wingdings" panose="05000000000000000000" pitchFamily="2" charset="2"/>
              <a:buChar char="u"/>
            </a:pPr>
            <a:r>
              <a:rPr lang="zh-CN" altLang="en-US" sz="1800" smtClean="0">
                <a:solidFill>
                  <a:schemeClr val="bg1"/>
                </a:solidFill>
              </a:rPr>
              <a:t>度量学习应用于基因表达谱的相似度计算模型非常少，适用效果未知；</a:t>
            </a:r>
            <a:endParaRPr lang="en-US" altLang="zh-CN" sz="1800" smtClean="0">
              <a:solidFill>
                <a:schemeClr val="bg1"/>
              </a:solidFill>
            </a:endParaRPr>
          </a:p>
          <a:p>
            <a:pPr marL="285750" indent="-285750">
              <a:buFont typeface="Wingdings" panose="05000000000000000000" pitchFamily="2" charset="2"/>
              <a:buChar char="u"/>
            </a:pPr>
            <a:r>
              <a:rPr lang="zh-CN" altLang="en-US" sz="1800" smtClean="0">
                <a:solidFill>
                  <a:schemeClr val="bg1"/>
                </a:solidFill>
              </a:rPr>
              <a:t>各种度量算法性能的衡量标准，即基准选择问题；</a:t>
            </a:r>
            <a:endParaRPr lang="en-US" altLang="zh-CN" sz="1800" dirty="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研究现状</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809626" y="3576746"/>
            <a:ext cx="6866308" cy="646331"/>
          </a:xfrm>
          <a:prstGeom prst="rect">
            <a:avLst/>
          </a:prstGeom>
          <a:noFill/>
        </p:spPr>
        <p:txBody>
          <a:bodyPr wrap="square" rtlCol="0">
            <a:spAutoFit/>
          </a:bodyPr>
          <a:lstStyle/>
          <a:p>
            <a:r>
              <a:rPr lang="zh-CN" altLang="en-US" sz="1800" smtClean="0">
                <a:solidFill>
                  <a:schemeClr val="bg1"/>
                </a:solidFill>
              </a:rPr>
              <a:t>中科院、澳大利亚国家信息与通讯技术研究所、美国密歇根州立大学、香港中文、南洋理工等机构。</a:t>
            </a:r>
            <a:endParaRPr lang="en-US" altLang="zh-CN" sz="1800" dirty="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26" y="904875"/>
            <a:ext cx="7591425" cy="2337737"/>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现状分析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6" name="图片 5" descr="图1：模型对比978"/>
          <p:cNvPicPr/>
          <p:nvPr/>
        </p:nvPicPr>
        <p:blipFill>
          <a:blip r:embed="rId2">
            <a:extLst>
              <a:ext uri="{28A0092B-C50C-407E-A947-70E740481C1C}">
                <a14:useLocalDpi xmlns:a14="http://schemas.microsoft.com/office/drawing/2010/main" val="0"/>
              </a:ext>
            </a:extLst>
          </a:blip>
          <a:srcRect/>
          <a:stretch>
            <a:fillRect/>
          </a:stretch>
        </p:blipFill>
        <p:spPr bwMode="auto">
          <a:xfrm>
            <a:off x="3001169" y="277813"/>
            <a:ext cx="5266531" cy="3565603"/>
          </a:xfrm>
          <a:prstGeom prst="rect">
            <a:avLst/>
          </a:prstGeom>
          <a:noFill/>
          <a:ln>
            <a:noFill/>
          </a:ln>
        </p:spPr>
      </p:pic>
      <p:sp>
        <p:nvSpPr>
          <p:cNvPr id="9" name="矩形 8"/>
          <p:cNvSpPr/>
          <p:nvPr/>
        </p:nvSpPr>
        <p:spPr>
          <a:xfrm>
            <a:off x="311150" y="1731821"/>
            <a:ext cx="1970881" cy="646331"/>
          </a:xfrm>
          <a:prstGeom prst="rect">
            <a:avLst/>
          </a:prstGeom>
        </p:spPr>
        <p:txBody>
          <a:bodyPr wrap="square">
            <a:spAutoFit/>
          </a:bodyPr>
          <a:lstStyle/>
          <a:p>
            <a:r>
              <a:rPr lang="en-US" altLang="zh-CN" sz="1800" smtClean="0">
                <a:solidFill>
                  <a:schemeClr val="bg1"/>
                </a:solidFill>
              </a:rPr>
              <a:t>GSEA</a:t>
            </a:r>
            <a:r>
              <a:rPr lang="zh-CN" altLang="en-US" sz="1800" smtClean="0">
                <a:solidFill>
                  <a:schemeClr val="bg1"/>
                </a:solidFill>
              </a:rPr>
              <a:t>和常用度量学习算法对比</a:t>
            </a:r>
            <a:endParaRPr lang="zh-CN" altLang="en-US" sz="1800">
              <a:solidFill>
                <a:schemeClr val="bg1"/>
              </a:solidFill>
            </a:endParaRPr>
          </a:p>
        </p:txBody>
      </p:sp>
      <p:graphicFrame>
        <p:nvGraphicFramePr>
          <p:cNvPr id="2" name="表格 1"/>
          <p:cNvGraphicFramePr>
            <a:graphicFrameLocks noGrp="1"/>
          </p:cNvGraphicFramePr>
          <p:nvPr/>
        </p:nvGraphicFramePr>
        <p:xfrm>
          <a:off x="554038" y="4141152"/>
          <a:ext cx="8229602" cy="670121"/>
        </p:xfrm>
        <a:graphic>
          <a:graphicData uri="http://schemas.openxmlformats.org/drawingml/2006/table">
            <a:tbl>
              <a:tblPr firstRow="1" firstCol="1" bandRow="1">
                <a:tableStyleId>{5C22544A-7EE6-4342-B048-85BDC9FD1C3A}</a:tableStyleId>
              </a:tblPr>
              <a:tblGrid>
                <a:gridCol w="1162252"/>
                <a:gridCol w="1264320"/>
                <a:gridCol w="1160606"/>
                <a:gridCol w="1160606"/>
                <a:gridCol w="1160606"/>
                <a:gridCol w="1160606"/>
                <a:gridCol w="1160606"/>
              </a:tblGrid>
              <a:tr h="304361">
                <a:tc>
                  <a:txBody>
                    <a:bodyPr/>
                    <a:lstStyle/>
                    <a:p>
                      <a:pPr algn="just">
                        <a:lnSpc>
                          <a:spcPct val="150000"/>
                        </a:lnSpc>
                        <a:spcAft>
                          <a:spcPts val="0"/>
                        </a:spcAft>
                      </a:pPr>
                      <a:r>
                        <a:rPr lang="zh-CN" sz="1200" kern="100">
                          <a:effectLst/>
                        </a:rPr>
                        <a:t>算法</a:t>
                      </a:r>
                      <a:endParaRPr lang="zh-CN" sz="14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just">
                        <a:lnSpc>
                          <a:spcPct val="150000"/>
                        </a:lnSpc>
                        <a:spcAft>
                          <a:spcPts val="0"/>
                        </a:spcAft>
                      </a:pPr>
                      <a:r>
                        <a:rPr lang="en-US" sz="1200" kern="100">
                          <a:effectLst/>
                        </a:rPr>
                        <a:t>GSEA</a:t>
                      </a:r>
                      <a:endParaRPr lang="zh-CN" sz="14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just">
                        <a:lnSpc>
                          <a:spcPct val="150000"/>
                        </a:lnSpc>
                        <a:spcAft>
                          <a:spcPts val="0"/>
                        </a:spcAft>
                      </a:pPr>
                      <a:r>
                        <a:rPr lang="en-US" sz="1200" kern="100">
                          <a:effectLst/>
                        </a:rPr>
                        <a:t>LMNN</a:t>
                      </a:r>
                      <a:endParaRPr lang="zh-CN" sz="14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just">
                        <a:lnSpc>
                          <a:spcPct val="150000"/>
                        </a:lnSpc>
                        <a:spcAft>
                          <a:spcPts val="0"/>
                        </a:spcAft>
                      </a:pPr>
                      <a:r>
                        <a:rPr lang="en-US" sz="1200" kern="100">
                          <a:effectLst/>
                        </a:rPr>
                        <a:t>SDML</a:t>
                      </a:r>
                      <a:endParaRPr lang="zh-CN" sz="14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just">
                        <a:lnSpc>
                          <a:spcPct val="150000"/>
                        </a:lnSpc>
                        <a:spcAft>
                          <a:spcPts val="0"/>
                        </a:spcAft>
                      </a:pPr>
                      <a:r>
                        <a:rPr lang="en-US" sz="1200" kern="100">
                          <a:effectLst/>
                        </a:rPr>
                        <a:t>LSML</a:t>
                      </a:r>
                      <a:endParaRPr lang="zh-CN" sz="14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just">
                        <a:lnSpc>
                          <a:spcPct val="150000"/>
                        </a:lnSpc>
                        <a:spcAft>
                          <a:spcPts val="0"/>
                        </a:spcAft>
                      </a:pPr>
                      <a:r>
                        <a:rPr lang="en-US" sz="1200" kern="100">
                          <a:effectLst/>
                        </a:rPr>
                        <a:t>NCA</a:t>
                      </a:r>
                      <a:endParaRPr lang="zh-CN" sz="14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just">
                        <a:lnSpc>
                          <a:spcPct val="150000"/>
                        </a:lnSpc>
                        <a:spcAft>
                          <a:spcPts val="0"/>
                        </a:spcAft>
                      </a:pPr>
                      <a:r>
                        <a:rPr lang="en-US" sz="1200" kern="100">
                          <a:effectLst/>
                        </a:rPr>
                        <a:t>LFDA</a:t>
                      </a:r>
                      <a:endParaRPr lang="zh-CN" sz="14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r>
              <a:tr h="355087">
                <a:tc>
                  <a:txBody>
                    <a:bodyPr/>
                    <a:lstStyle/>
                    <a:p>
                      <a:pPr algn="just">
                        <a:lnSpc>
                          <a:spcPct val="150000"/>
                        </a:lnSpc>
                        <a:spcAft>
                          <a:spcPts val="0"/>
                        </a:spcAft>
                      </a:pPr>
                      <a:r>
                        <a:rPr lang="zh-CN" altLang="en-US" sz="1200" kern="100" smtClean="0">
                          <a:effectLst/>
                          <a:latin typeface="Times New Roman" panose="02020603050405020304"/>
                          <a:ea typeface="宋体" panose="02010600030101010101" pitchFamily="2" charset="-122"/>
                          <a:cs typeface="Times New Roman" panose="02020603050405020304"/>
                        </a:rPr>
                        <a:t>准确度</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altLang="zh-CN" sz="1600" kern="100" smtClean="0">
                          <a:effectLst/>
                          <a:latin typeface="Times New Roman" panose="02020603050405020304"/>
                          <a:ea typeface="宋体" panose="02010600030101010101" pitchFamily="2" charset="-122"/>
                          <a:cs typeface="Times New Roman" panose="02020603050405020304"/>
                        </a:rPr>
                        <a:t>80.6%</a:t>
                      </a:r>
                      <a:endParaRPr lang="zh-CN" sz="16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altLang="zh-CN" sz="1600" kern="100" smtClean="0">
                          <a:effectLst/>
                          <a:latin typeface="Times New Roman" panose="02020603050405020304"/>
                          <a:ea typeface="宋体" panose="02010600030101010101" pitchFamily="2" charset="-122"/>
                          <a:cs typeface="Times New Roman" panose="02020603050405020304"/>
                        </a:rPr>
                        <a:t>69.6%</a:t>
                      </a:r>
                      <a:endParaRPr lang="zh-CN" sz="16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altLang="zh-CN" sz="1600" kern="100" smtClean="0">
                          <a:effectLst/>
                          <a:latin typeface="Times New Roman" panose="02020603050405020304"/>
                          <a:ea typeface="宋体" panose="02010600030101010101" pitchFamily="2" charset="-122"/>
                          <a:cs typeface="Times New Roman" panose="02020603050405020304"/>
                        </a:rPr>
                        <a:t>67.3%</a:t>
                      </a:r>
                      <a:endParaRPr lang="zh-CN" sz="16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altLang="zh-CN" sz="1600" kern="100" smtClean="0">
                          <a:effectLst/>
                          <a:latin typeface="Times New Roman" panose="02020603050405020304"/>
                          <a:ea typeface="宋体" panose="02010600030101010101" pitchFamily="2" charset="-122"/>
                          <a:cs typeface="Times New Roman" panose="02020603050405020304"/>
                        </a:rPr>
                        <a:t>64.4%</a:t>
                      </a:r>
                      <a:endParaRPr lang="zh-CN" sz="16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altLang="zh-CN" sz="1600" b="1" kern="100" smtClean="0">
                          <a:solidFill>
                            <a:srgbClr val="FF0000"/>
                          </a:solidFill>
                          <a:effectLst/>
                          <a:latin typeface="Times New Roman" panose="02020603050405020304"/>
                          <a:ea typeface="宋体" panose="02010600030101010101" pitchFamily="2" charset="-122"/>
                          <a:cs typeface="Times New Roman" panose="02020603050405020304"/>
                        </a:rPr>
                        <a:t>84.7%</a:t>
                      </a:r>
                      <a:endParaRPr lang="zh-CN" sz="1600" b="1" kern="100">
                        <a:solidFill>
                          <a:srgbClr val="FF0000"/>
                        </a:solidFill>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altLang="zh-CN" sz="1600" kern="100" smtClean="0">
                          <a:effectLst/>
                          <a:latin typeface="Times New Roman" panose="02020603050405020304"/>
                          <a:ea typeface="宋体" panose="02010600030101010101" pitchFamily="2" charset="-122"/>
                          <a:cs typeface="Times New Roman" panose="02020603050405020304"/>
                        </a:rPr>
                        <a:t>65.2%</a:t>
                      </a:r>
                      <a:endParaRPr lang="zh-CN" sz="16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r>
            </a:tbl>
          </a:graphicData>
        </a:graphic>
      </p:graphicFrame>
    </p:spTree>
  </p:cSld>
  <p:clrMapOvr>
    <a:masterClrMapping/>
  </p:clrMapOvr>
  <p:transition spd="slow" advClick="0" advTm="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en-US" altLang="zh-CN" sz="1600" smtClean="0">
                <a:solidFill>
                  <a:schemeClr val="bg1">
                    <a:lumMod val="95000"/>
                  </a:schemeClr>
                </a:solidFill>
                <a:latin typeface="微软雅黑" panose="020B0503020204020204" pitchFamily="34" charset="-122"/>
                <a:ea typeface="微软雅黑" panose="020B0503020204020204" pitchFamily="34" charset="-122"/>
              </a:rPr>
              <a:t>NCA</a:t>
            </a: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算法</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TextBox 3"/>
              <p:cNvSpPr txBox="1"/>
              <p:nvPr/>
            </p:nvSpPr>
            <p:spPr>
              <a:xfrm>
                <a:off x="642937" y="843071"/>
                <a:ext cx="8501063" cy="1477328"/>
              </a:xfrm>
              <a:prstGeom prst="rect">
                <a:avLst/>
              </a:prstGeom>
              <a:noFill/>
            </p:spPr>
            <p:txBody>
              <a:bodyPr wrap="square" rtlCol="0">
                <a:spAutoFit/>
              </a:bodyPr>
              <a:lstStyle/>
              <a:p>
                <a:r>
                  <a:rPr lang="zh-CN" altLang="en-US" sz="1800" smtClean="0">
                    <a:solidFill>
                      <a:schemeClr val="bg1"/>
                    </a:solidFill>
                  </a:rPr>
                  <a:t>近邻成分分析算法：基于马氏距离的度量方法。</a:t>
                </a:r>
                <a:endParaRPr lang="en-US" altLang="zh-CN" sz="1800" smtClean="0">
                  <a:solidFill>
                    <a:schemeClr val="bg1"/>
                  </a:solidFill>
                </a:endParaRPr>
              </a:p>
              <a:p>
                <a:endParaRPr lang="en-US" altLang="zh-CN" sz="1800" smtClean="0">
                  <a:solidFill>
                    <a:schemeClr val="bg1"/>
                  </a:solidFill>
                </a:endParaRPr>
              </a:p>
              <a:p>
                <a:r>
                  <a:rPr lang="zh-CN" altLang="en-US" sz="1800">
                    <a:solidFill>
                      <a:schemeClr val="bg1"/>
                    </a:solidFill>
                  </a:rPr>
                  <a:t>马氏距离</a:t>
                </a:r>
                <a:r>
                  <a:rPr lang="zh-CN" altLang="en-US" sz="1800" smtClean="0">
                    <a:solidFill>
                      <a:schemeClr val="bg1"/>
                    </a:solidFill>
                  </a:rPr>
                  <a:t>变换矩阵</a:t>
                </a:r>
                <a14:m>
                  <m:oMath xmlns:m="http://schemas.openxmlformats.org/officeDocument/2006/math">
                    <m:r>
                      <a:rPr lang="en-US" altLang="zh-CN" sz="1800" b="0" i="1" smtClean="0">
                        <a:solidFill>
                          <a:schemeClr val="bg1"/>
                        </a:solidFill>
                        <a:latin typeface="Cambria Math"/>
                      </a:rPr>
                      <m:t>𝑄</m:t>
                    </m:r>
                  </m:oMath>
                </a14:m>
                <a:r>
                  <a:rPr lang="zh-CN" altLang="en-US" sz="1800" smtClean="0">
                    <a:solidFill>
                      <a:schemeClr val="bg1"/>
                    </a:solidFill>
                  </a:rPr>
                  <a:t>是</a:t>
                </a:r>
                <a:r>
                  <a:rPr lang="zh-CN" altLang="en-US" sz="1800">
                    <a:solidFill>
                      <a:schemeClr val="bg1"/>
                    </a:solidFill>
                  </a:rPr>
                  <a:t>一个对称半正定矩阵</a:t>
                </a:r>
                <a:r>
                  <a:rPr lang="en-US" altLang="zh-CN" sz="1800">
                    <a:solidFill>
                      <a:schemeClr val="bg1"/>
                    </a:solidFill>
                  </a:rPr>
                  <a:t>,</a:t>
                </a:r>
                <a14:m>
                  <m:oMath xmlns:m="http://schemas.openxmlformats.org/officeDocument/2006/math">
                    <m:r>
                      <a:rPr lang="en-US" altLang="zh-CN" sz="1800" b="0" i="1" smtClean="0">
                        <a:solidFill>
                          <a:schemeClr val="bg1"/>
                        </a:solidFill>
                        <a:latin typeface="Cambria Math"/>
                      </a:rPr>
                      <m:t>𝑄</m:t>
                    </m:r>
                    <m:r>
                      <a:rPr lang="en-US" altLang="zh-CN" sz="1800" b="0" i="1" smtClean="0">
                        <a:solidFill>
                          <a:schemeClr val="bg1"/>
                        </a:solidFill>
                        <a:latin typeface="Cambria Math"/>
                      </a:rPr>
                      <m:t>=</m:t>
                    </m:r>
                    <m:sSup>
                      <m:sSupPr>
                        <m:ctrlPr>
                          <a:rPr lang="en-US" altLang="zh-CN" sz="1800" b="0" i="1" smtClean="0">
                            <a:solidFill>
                              <a:schemeClr val="bg1"/>
                            </a:solidFill>
                            <a:latin typeface="Cambria Math"/>
                          </a:rPr>
                        </m:ctrlPr>
                      </m:sSupPr>
                      <m:e>
                        <m:r>
                          <a:rPr lang="en-US" altLang="zh-CN" sz="1800" b="0" i="1" smtClean="0">
                            <a:solidFill>
                              <a:schemeClr val="bg1"/>
                            </a:solidFill>
                            <a:latin typeface="Cambria Math"/>
                          </a:rPr>
                          <m:t>𝐴</m:t>
                        </m:r>
                      </m:e>
                      <m:sup>
                        <m:r>
                          <a:rPr lang="en-US" altLang="zh-CN" sz="1800" b="0" i="1" smtClean="0">
                            <a:solidFill>
                              <a:schemeClr val="bg1"/>
                            </a:solidFill>
                            <a:latin typeface="Cambria Math"/>
                          </a:rPr>
                          <m:t>𝑇</m:t>
                        </m:r>
                      </m:sup>
                    </m:sSup>
                    <m:r>
                      <a:rPr lang="en-US" altLang="zh-CN" sz="1800" b="0" i="1" smtClean="0">
                        <a:solidFill>
                          <a:schemeClr val="bg1"/>
                        </a:solidFill>
                        <a:latin typeface="Cambria Math"/>
                      </a:rPr>
                      <m:t>𝐴</m:t>
                    </m:r>
                  </m:oMath>
                </a14:m>
                <a:r>
                  <a:rPr lang="en-US" altLang="zh-CN" sz="1800" smtClean="0">
                    <a:solidFill>
                      <a:schemeClr val="bg1"/>
                    </a:solidFill>
                  </a:rPr>
                  <a:t>,</a:t>
                </a:r>
                <a:r>
                  <a:rPr lang="zh-CN" altLang="en-US" sz="1800" smtClean="0">
                    <a:solidFill>
                      <a:schemeClr val="bg1"/>
                    </a:solidFill>
                  </a:rPr>
                  <a:t>那么</a:t>
                </a:r>
                <a:r>
                  <a:rPr lang="en-US" altLang="zh-CN" sz="1800">
                    <a:solidFill>
                      <a:schemeClr val="bg1"/>
                    </a:solidFill>
                  </a:rPr>
                  <a:t>2</a:t>
                </a:r>
                <a:r>
                  <a:rPr lang="zh-CN" altLang="en-US" sz="1800">
                    <a:solidFill>
                      <a:schemeClr val="bg1"/>
                    </a:solidFill>
                  </a:rPr>
                  <a:t>个样本点之间的马氏距离为：</a:t>
                </a:r>
              </a:p>
              <a:p>
                <a:endParaRPr lang="en-US" altLang="zh-CN" sz="1800" dirty="0">
                  <a:solidFill>
                    <a:schemeClr val="bg1"/>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642937" y="843071"/>
                <a:ext cx="8501063" cy="1477328"/>
              </a:xfrm>
              <a:prstGeom prst="rect">
                <a:avLst/>
              </a:prstGeom>
              <a:blipFill rotWithShape="1">
                <a:blip r:embed="rId2"/>
                <a:stretch>
                  <a:fillRect l="-573" t="-4115"/>
                </a:stretch>
              </a:blipFill>
            </p:spPr>
            <p:txBody>
              <a:bodyPr/>
              <a:lstStyle/>
              <a:p>
                <a:r>
                  <a:rPr lang="zh-CN" altLang="en-US">
                    <a:noFill/>
                  </a:rPr>
                  <a:t> </a:t>
                </a:r>
                <a:endParaRPr lang="zh-CN" altLang="en-US">
                  <a:noFill/>
                </a:endParaRP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796524"/>
            <a:ext cx="5562600" cy="523875"/>
          </a:xfrm>
          <a:prstGeom prst="rect">
            <a:avLst/>
          </a:prstGeom>
        </p:spPr>
      </p:pic>
      <p:sp>
        <p:nvSpPr>
          <p:cNvPr id="7" name="TextBox 6"/>
          <p:cNvSpPr txBox="1"/>
          <p:nvPr/>
        </p:nvSpPr>
        <p:spPr>
          <a:xfrm>
            <a:off x="642937" y="2423291"/>
            <a:ext cx="8310563" cy="646331"/>
          </a:xfrm>
          <a:prstGeom prst="rect">
            <a:avLst/>
          </a:prstGeom>
          <a:noFill/>
        </p:spPr>
        <p:txBody>
          <a:bodyPr wrap="square" rtlCol="0">
            <a:spAutoFit/>
          </a:bodyPr>
          <a:lstStyle/>
          <a:p>
            <a:r>
              <a:rPr lang="zh-CN" altLang="en-US" sz="1800" smtClean="0">
                <a:solidFill>
                  <a:schemeClr val="bg1"/>
                </a:solidFill>
              </a:rPr>
              <a:t>当利用</a:t>
            </a:r>
            <a:r>
              <a:rPr lang="zh-CN" altLang="en-US" sz="1800">
                <a:solidFill>
                  <a:schemeClr val="bg1"/>
                </a:solidFill>
              </a:rPr>
              <a:t>留一法计算分类误差时，误差函数不是</a:t>
            </a:r>
            <a:r>
              <a:rPr lang="en-US" altLang="zh-CN" sz="1800">
                <a:solidFill>
                  <a:schemeClr val="bg1"/>
                </a:solidFill>
              </a:rPr>
              <a:t>A</a:t>
            </a:r>
            <a:r>
              <a:rPr lang="zh-CN" altLang="en-US" sz="1800">
                <a:solidFill>
                  <a:schemeClr val="bg1"/>
                </a:solidFill>
              </a:rPr>
              <a:t>的连续函数，因此，引入一个可微的</a:t>
            </a:r>
            <a:r>
              <a:rPr lang="en-US" altLang="zh-CN" sz="1800">
                <a:solidFill>
                  <a:schemeClr val="bg1"/>
                </a:solidFill>
              </a:rPr>
              <a:t>softmax</a:t>
            </a:r>
            <a:r>
              <a:rPr lang="zh-CN" altLang="en-US" sz="1800">
                <a:solidFill>
                  <a:schemeClr val="bg1"/>
                </a:solidFill>
              </a:rPr>
              <a:t>函数：</a:t>
            </a:r>
            <a:endParaRPr lang="en-US" altLang="zh-CN" sz="1800" dirty="0">
              <a:solidFill>
                <a:schemeClr val="bg1"/>
              </a:solidFill>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162" y="3136981"/>
            <a:ext cx="3914775" cy="1066800"/>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642938" y="4376987"/>
                <a:ext cx="3376613" cy="369332"/>
              </a:xfrm>
              <a:prstGeom prst="rect">
                <a:avLst/>
              </a:prstGeom>
              <a:noFill/>
            </p:spPr>
            <p:txBody>
              <a:bodyPr wrap="square" rtlCol="0">
                <a:spAutoFit/>
              </a:bodyPr>
              <a:lstStyle/>
              <a:p>
                <a:r>
                  <a:rPr lang="zh-CN" altLang="en-US" sz="1800" smtClean="0">
                    <a:solidFill>
                      <a:schemeClr val="bg1"/>
                    </a:solidFill>
                  </a:rPr>
                  <a:t>样本点</a:t>
                </a:r>
                <a14:m>
                  <m:oMath xmlns:m="http://schemas.openxmlformats.org/officeDocument/2006/math">
                    <m:sSub>
                      <m:sSubPr>
                        <m:ctrlPr>
                          <a:rPr lang="en-US" altLang="zh-CN" sz="1800" b="0" i="1" smtClean="0">
                            <a:solidFill>
                              <a:schemeClr val="bg1"/>
                            </a:solidFill>
                            <a:latin typeface="Cambria Math"/>
                          </a:rPr>
                        </m:ctrlPr>
                      </m:sSubPr>
                      <m:e>
                        <m:r>
                          <a:rPr lang="en-US" altLang="zh-CN" sz="1800" b="0" i="1" smtClean="0">
                            <a:solidFill>
                              <a:schemeClr val="bg1"/>
                            </a:solidFill>
                            <a:latin typeface="Cambria Math"/>
                          </a:rPr>
                          <m:t>𝑥</m:t>
                        </m:r>
                      </m:e>
                      <m:sub>
                        <m:r>
                          <a:rPr lang="en-US" altLang="zh-CN" sz="1800" b="0" i="1" smtClean="0">
                            <a:solidFill>
                              <a:schemeClr val="bg1"/>
                            </a:solidFill>
                            <a:latin typeface="Cambria Math"/>
                          </a:rPr>
                          <m:t>𝑖</m:t>
                        </m:r>
                      </m:sub>
                    </m:sSub>
                    <m:r>
                      <a:rPr lang="zh-CN" altLang="en-US" sz="1800" i="1">
                        <a:solidFill>
                          <a:schemeClr val="bg1"/>
                        </a:solidFill>
                        <a:latin typeface="Cambria Math"/>
                      </a:rPr>
                      <m:t>正确</m:t>
                    </m:r>
                    <m:r>
                      <a:rPr lang="zh-CN" altLang="en-US" sz="1800" i="1" smtClean="0">
                        <a:solidFill>
                          <a:schemeClr val="bg1"/>
                        </a:solidFill>
                        <a:latin typeface="Cambria Math"/>
                      </a:rPr>
                      <m:t>分类</m:t>
                    </m:r>
                    <m:r>
                      <a:rPr lang="zh-CN" altLang="en-US" sz="1800" b="0" i="1" smtClean="0">
                        <a:solidFill>
                          <a:schemeClr val="bg1"/>
                        </a:solidFill>
                        <a:latin typeface="Cambria Math"/>
                      </a:rPr>
                      <m:t>的</m:t>
                    </m:r>
                    <m:r>
                      <a:rPr lang="zh-CN" altLang="en-US" sz="1800" i="1">
                        <a:solidFill>
                          <a:schemeClr val="bg1"/>
                        </a:solidFill>
                        <a:latin typeface="Cambria Math"/>
                      </a:rPr>
                      <m:t>概率</m:t>
                    </m:r>
                    <m:r>
                      <a:rPr lang="zh-CN" altLang="en-US" sz="1800" b="0" i="1" smtClean="0">
                        <a:solidFill>
                          <a:schemeClr val="bg1"/>
                        </a:solidFill>
                        <a:latin typeface="Cambria Math"/>
                      </a:rPr>
                      <m:t>：</m:t>
                    </m:r>
                  </m:oMath>
                </a14:m>
                <a:endParaRPr lang="en-US" altLang="zh-CN" sz="1800" dirty="0">
                  <a:solidFill>
                    <a:schemeClr val="bg1"/>
                  </a:solidFill>
                </a:endParaRPr>
              </a:p>
            </p:txBody>
          </p:sp>
        </mc:Choice>
        <mc:Fallback>
          <p:sp>
            <p:nvSpPr>
              <p:cNvPr id="9" name="TextBox 8"/>
              <p:cNvSpPr txBox="1">
                <a:spLocks noRot="1" noChangeAspect="1" noMove="1" noResize="1" noEditPoints="1" noAdjustHandles="1" noChangeArrowheads="1" noChangeShapeType="1" noTextEdit="1"/>
              </p:cNvSpPr>
              <p:nvPr/>
            </p:nvSpPr>
            <p:spPr>
              <a:xfrm>
                <a:off x="642938" y="4376987"/>
                <a:ext cx="3376613" cy="369332"/>
              </a:xfrm>
              <a:prstGeom prst="rect">
                <a:avLst/>
              </a:prstGeom>
              <a:blipFill rotWithShape="1">
                <a:blip r:embed="rId5"/>
                <a:stretch>
                  <a:fillRect l="-1444" t="-16393" b="-27869"/>
                </a:stretch>
              </a:blipFill>
            </p:spPr>
            <p:txBody>
              <a:bodyPr/>
              <a:lstStyle/>
              <a:p>
                <a:r>
                  <a:rPr lang="zh-CN" altLang="en-US">
                    <a:noFill/>
                  </a:rPr>
                  <a:t> </a:t>
                </a:r>
                <a:endParaRPr lang="zh-CN" altLang="en-US">
                  <a:noFill/>
                </a:endParaRPr>
              </a:p>
            </p:txBody>
          </p:sp>
        </mc:Fallback>
      </mc:AlternateContent>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392" y="4309241"/>
            <a:ext cx="1228725" cy="504825"/>
          </a:xfrm>
          <a:prstGeom prst="rect">
            <a:avLst/>
          </a:prstGeom>
        </p:spPr>
      </p:pic>
      <p:sp>
        <p:nvSpPr>
          <p:cNvPr id="11" name="TextBox 10"/>
          <p:cNvSpPr txBox="1"/>
          <p:nvPr/>
        </p:nvSpPr>
        <p:spPr>
          <a:xfrm>
            <a:off x="5007769" y="4372474"/>
            <a:ext cx="2050256" cy="369332"/>
          </a:xfrm>
          <a:prstGeom prst="rect">
            <a:avLst/>
          </a:prstGeom>
          <a:noFill/>
        </p:spPr>
        <p:txBody>
          <a:bodyPr wrap="square" rtlCol="0">
            <a:spAutoFit/>
          </a:bodyPr>
          <a:lstStyle/>
          <a:p>
            <a:r>
              <a:rPr lang="zh-CN" altLang="en-US" sz="1800" smtClean="0">
                <a:solidFill>
                  <a:schemeClr val="bg1"/>
                </a:solidFill>
              </a:rPr>
              <a:t>最终目标函数：</a:t>
            </a:r>
            <a:endParaRPr lang="en-US" altLang="zh-CN" sz="1800" dirty="0">
              <a:solidFill>
                <a:schemeClr val="bg1"/>
              </a:solidFill>
            </a:endParaRPr>
          </a:p>
        </p:txBody>
      </p:sp>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5112" y="4319015"/>
            <a:ext cx="2428875" cy="476250"/>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距离度量方法对比</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411163" y="2257282"/>
            <a:ext cx="1998662" cy="923330"/>
          </a:xfrm>
          <a:prstGeom prst="rect">
            <a:avLst/>
          </a:prstGeom>
        </p:spPr>
        <p:txBody>
          <a:bodyPr wrap="square">
            <a:spAutoFit/>
          </a:bodyPr>
          <a:lstStyle/>
          <a:p>
            <a:r>
              <a:rPr lang="zh-CN" altLang="en-US" sz="1800" smtClean="0">
                <a:solidFill>
                  <a:schemeClr val="bg1"/>
                </a:solidFill>
              </a:rPr>
              <a:t>不同的距离函数对于</a:t>
            </a:r>
            <a:r>
              <a:rPr lang="en-US" altLang="zh-CN" sz="1800" smtClean="0">
                <a:solidFill>
                  <a:schemeClr val="bg1"/>
                </a:solidFill>
              </a:rPr>
              <a:t>LINCS</a:t>
            </a:r>
            <a:r>
              <a:rPr lang="zh-CN" altLang="en-US" sz="1800" smtClean="0">
                <a:solidFill>
                  <a:schemeClr val="bg1"/>
                </a:solidFill>
              </a:rPr>
              <a:t>数据度量性能比较</a:t>
            </a:r>
            <a:endParaRPr lang="zh-CN" altLang="en-US" sz="1800">
              <a:solidFill>
                <a:schemeClr val="bg1"/>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825" y="277813"/>
            <a:ext cx="6143625" cy="4607718"/>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a:solidFill>
                  <a:schemeClr val="bg1">
                    <a:lumMod val="95000"/>
                  </a:schemeClr>
                </a:solidFill>
                <a:latin typeface="微软雅黑" panose="020B0503020204020204" pitchFamily="34" charset="-122"/>
                <a:ea typeface="微软雅黑" panose="020B0503020204020204" pitchFamily="34" charset="-122"/>
              </a:rPr>
              <a:t>创新</a:t>
            </a: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点</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566868" y="1031587"/>
            <a:ext cx="3877985" cy="369332"/>
          </a:xfrm>
          <a:prstGeom prst="rect">
            <a:avLst/>
          </a:prstGeom>
        </p:spPr>
        <p:txBody>
          <a:bodyPr wrap="none">
            <a:spAutoFit/>
          </a:bodyPr>
          <a:lstStyle/>
          <a:p>
            <a:r>
              <a:rPr lang="zh-CN" altLang="en-US" sz="1800" smtClean="0">
                <a:solidFill>
                  <a:schemeClr val="bg1"/>
                </a:solidFill>
              </a:rPr>
              <a:t>改进的余弦距离：中心化和差值相除</a:t>
            </a:r>
            <a:endParaRPr lang="zh-CN" altLang="en-US" sz="1800">
              <a:solidFill>
                <a:schemeClr val="bg1"/>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00" y="504854"/>
            <a:ext cx="3276600" cy="2758440"/>
          </a:xfrm>
          <a:prstGeom prst="rect">
            <a:avLst/>
          </a:prstGeom>
        </p:spPr>
      </p:pic>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33894" y="1722149"/>
          <a:ext cx="4578346" cy="540000"/>
        </p:xfrm>
        <a:graphic>
          <a:graphicData uri="http://schemas.openxmlformats.org/presentationml/2006/ole">
            <mc:AlternateContent xmlns:mc="http://schemas.openxmlformats.org/markup-compatibility/2006">
              <mc:Choice xmlns:v="urn:schemas-microsoft-com:vml" Requires="v">
                <p:oleObj spid="_x0000_s1702" name="Formula" r:id="rId3" imgW="4141470" imgH="506730" progId="Equation.Ribbit">
                  <p:embed/>
                </p:oleObj>
              </mc:Choice>
              <mc:Fallback>
                <p:oleObj name="Formula" r:id="rId3" imgW="4141470" imgH="506730" progId="Equation.Ribbit">
                  <p:embed/>
                  <p:pic>
                    <p:nvPicPr>
                      <p:cNvPr id="0" name="Object 1"/>
                      <p:cNvPicPr>
                        <a:picLocks noChangeAspect="1" noChangeArrowheads="1"/>
                      </p:cNvPicPr>
                      <p:nvPr/>
                    </p:nvPicPr>
                    <p:blipFill>
                      <a:blip r:embed="rId4">
                        <a:lum bright="-28000" contrast="-6000"/>
                        <a:extLst>
                          <a:ext uri="{28A0092B-C50C-407E-A947-70E740481C1C}">
                            <a14:useLocalDpi xmlns:a14="http://schemas.microsoft.com/office/drawing/2010/main" val="0"/>
                          </a:ext>
                        </a:extLst>
                      </a:blip>
                      <a:srcRect/>
                      <a:stretch>
                        <a:fillRect/>
                      </a:stretch>
                    </p:blipFill>
                    <p:spPr bwMode="auto">
                      <a:xfrm>
                        <a:off x="233894" y="1722149"/>
                        <a:ext cx="4578346" cy="540000"/>
                      </a:xfrm>
                      <a:prstGeom prst="rect">
                        <a:avLst/>
                      </a:prstGeom>
                      <a:blipFill>
                        <a:blip r:embed="rId5"/>
                        <a:tile tx="0" ty="0" sx="100000" sy="100000" flip="none" algn="tl"/>
                      </a:blipFill>
                      <a:ln w="12700" cap="rnd" cmpd="sng">
                        <a:noFill/>
                        <a:prstDash val="dash"/>
                        <a:bevel/>
                      </a:ln>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883997" y="2975294"/>
          <a:ext cx="2966728" cy="576000"/>
        </p:xfrm>
        <a:graphic>
          <a:graphicData uri="http://schemas.openxmlformats.org/presentationml/2006/ole">
            <mc:AlternateContent xmlns:mc="http://schemas.openxmlformats.org/markup-compatibility/2006">
              <mc:Choice xmlns:v="urn:schemas-microsoft-com:vml" Requires="v">
                <p:oleObj spid="_x0000_s1703" name="Formula" r:id="rId6" imgW="2119630" imgH="414020" progId="Equation.Ribbit">
                  <p:embed/>
                </p:oleObj>
              </mc:Choice>
              <mc:Fallback>
                <p:oleObj name="Formula" r:id="rId6" imgW="2119630" imgH="414020" progId="Equation.Ribbit">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997" y="2975294"/>
                        <a:ext cx="2966728" cy="576000"/>
                      </a:xfrm>
                      <a:prstGeom prst="rect">
                        <a:avLst/>
                      </a:prstGeom>
                      <a:solidFill>
                        <a:schemeClr val="accent1"/>
                      </a:solidFill>
                    </p:spPr>
                  </p:pic>
                </p:oleObj>
              </mc:Fallback>
            </mc:AlternateContent>
          </a:graphicData>
        </a:graphic>
      </p:graphicFrame>
      <p:sp>
        <p:nvSpPr>
          <p:cNvPr id="13" name="下箭头 12"/>
          <p:cNvSpPr/>
          <p:nvPr/>
        </p:nvSpPr>
        <p:spPr>
          <a:xfrm>
            <a:off x="2367361" y="2295525"/>
            <a:ext cx="155706" cy="6572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1" name="对象 30"/>
          <p:cNvGraphicFramePr>
            <a:graphicFrameLocks noChangeAspect="1"/>
          </p:cNvGraphicFramePr>
          <p:nvPr/>
        </p:nvGraphicFramePr>
        <p:xfrm>
          <a:off x="1066799" y="4107864"/>
          <a:ext cx="1649850" cy="468000"/>
        </p:xfrm>
        <a:graphic>
          <a:graphicData uri="http://schemas.openxmlformats.org/presentationml/2006/ole">
            <mc:AlternateContent xmlns:mc="http://schemas.openxmlformats.org/markup-compatibility/2006">
              <mc:Choice xmlns:v="urn:schemas-microsoft-com:vml" Requires="v">
                <p:oleObj spid="_x0000_s1704" name="Formula" r:id="rId8" imgW="878840" imgH="256540" progId="Equation.Ribbit">
                  <p:embed/>
                </p:oleObj>
              </mc:Choice>
              <mc:Fallback>
                <p:oleObj name="Formula" r:id="rId8" imgW="878840" imgH="256540" progId="Equation.Ribbit">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799" y="4107864"/>
                        <a:ext cx="1649850" cy="468000"/>
                      </a:xfrm>
                      <a:prstGeom prst="rect">
                        <a:avLst/>
                      </a:prstGeom>
                      <a:solidFill>
                        <a:schemeClr val="accent2"/>
                      </a:solidFill>
                    </p:spPr>
                  </p:pic>
                </p:oleObj>
              </mc:Fallback>
            </mc:AlternateContent>
          </a:graphicData>
        </a:graphic>
      </p:graphicFrame>
      <p:graphicFrame>
        <p:nvGraphicFramePr>
          <p:cNvPr id="13313" name="对象 13312"/>
          <p:cNvGraphicFramePr>
            <a:graphicFrameLocks noChangeAspect="1"/>
          </p:cNvGraphicFramePr>
          <p:nvPr/>
        </p:nvGraphicFramePr>
        <p:xfrm>
          <a:off x="3943614" y="4105276"/>
          <a:ext cx="1536608" cy="432000"/>
        </p:xfrm>
        <a:graphic>
          <a:graphicData uri="http://schemas.openxmlformats.org/presentationml/2006/ole">
            <mc:AlternateContent xmlns:mc="http://schemas.openxmlformats.org/markup-compatibility/2006">
              <mc:Choice xmlns:v="urn:schemas-microsoft-com:vml" Requires="v">
                <p:oleObj spid="_x0000_s1705" name="Formula" r:id="rId10" imgW="890270" imgH="256540" progId="Equation.Ribbit">
                  <p:embed/>
                </p:oleObj>
              </mc:Choice>
              <mc:Fallback>
                <p:oleObj name="Formula" r:id="rId10" imgW="890270" imgH="256540" progId="Equation.Ribbit">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3614" y="4105276"/>
                        <a:ext cx="1536608" cy="432000"/>
                      </a:xfrm>
                      <a:prstGeom prst="rect">
                        <a:avLst/>
                      </a:prstGeom>
                      <a:solidFill>
                        <a:schemeClr val="accent2"/>
                      </a:solidFill>
                    </p:spPr>
                  </p:pic>
                </p:oleObj>
              </mc:Fallback>
            </mc:AlternateContent>
          </a:graphicData>
        </a:graphic>
      </p:graphicFrame>
      <p:sp>
        <p:nvSpPr>
          <p:cNvPr id="13315"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16" name="Rectangle 27"/>
          <p:cNvSpPr>
            <a:spLocks noChangeArrowheads="1"/>
          </p:cNvSpPr>
          <p:nvPr/>
        </p:nvSpPr>
        <p:spPr bwMode="auto">
          <a:xfrm>
            <a:off x="0" y="168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320"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321" name="对象 13320"/>
          <p:cNvGraphicFramePr>
            <a:graphicFrameLocks noChangeAspect="1"/>
          </p:cNvGraphicFramePr>
          <p:nvPr/>
        </p:nvGraphicFramePr>
        <p:xfrm>
          <a:off x="642938" y="4234277"/>
          <a:ext cx="252000" cy="252000"/>
        </p:xfrm>
        <a:graphic>
          <a:graphicData uri="http://schemas.openxmlformats.org/presentationml/2006/ole">
            <mc:AlternateContent xmlns:mc="http://schemas.openxmlformats.org/markup-compatibility/2006">
              <mc:Choice xmlns:v="urn:schemas-microsoft-com:vml" Requires="v">
                <p:oleObj spid="_x0000_s1706" name="Formula" r:id="rId12" imgW="166370" imgH="165100" progId="Equation.Ribbit">
                  <p:embed/>
                </p:oleObj>
              </mc:Choice>
              <mc:Fallback>
                <p:oleObj name="Formula" r:id="rId12" imgW="166370" imgH="165100" progId="Equation.Ribbit">
                  <p:embed/>
                  <p:pic>
                    <p:nvPicPr>
                      <p:cNvPr id="0"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938" y="4234277"/>
                        <a:ext cx="252000" cy="252000"/>
                      </a:xfrm>
                      <a:prstGeom prst="rect">
                        <a:avLst/>
                      </a:prstGeom>
                      <a:solidFill>
                        <a:schemeClr val="accent2"/>
                      </a:solidFill>
                    </p:spPr>
                  </p:pic>
                </p:oleObj>
              </mc:Fallback>
            </mc:AlternateContent>
          </a:graphicData>
        </a:graphic>
      </p:graphicFrame>
      <p:sp>
        <p:nvSpPr>
          <p:cNvPr id="13322" name="TextBox 13321"/>
          <p:cNvSpPr txBox="1"/>
          <p:nvPr/>
        </p:nvSpPr>
        <p:spPr>
          <a:xfrm>
            <a:off x="799700" y="4191000"/>
            <a:ext cx="381265" cy="338554"/>
          </a:xfrm>
          <a:prstGeom prst="rect">
            <a:avLst/>
          </a:prstGeom>
          <a:noFill/>
        </p:spPr>
        <p:txBody>
          <a:bodyPr wrap="square" rtlCol="0">
            <a:spAutoFit/>
          </a:bodyPr>
          <a:lstStyle/>
          <a:p>
            <a:r>
              <a:rPr lang="en-US" altLang="zh-CN" sz="1600" b="1">
                <a:solidFill>
                  <a:schemeClr val="bg1"/>
                </a:solidFill>
              </a:rPr>
              <a:t>=</a:t>
            </a:r>
            <a:endParaRPr lang="zh-CN" altLang="en-US" sz="1600" b="1">
              <a:solidFill>
                <a:schemeClr val="bg1"/>
              </a:solidFill>
            </a:endParaRPr>
          </a:p>
        </p:txBody>
      </p:sp>
      <p:sp>
        <p:nvSpPr>
          <p:cNvPr id="13323" name="Rectangle 3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324" name="对象 13323"/>
          <p:cNvGraphicFramePr>
            <a:graphicFrameLocks noChangeAspect="1"/>
          </p:cNvGraphicFramePr>
          <p:nvPr/>
        </p:nvGraphicFramePr>
        <p:xfrm>
          <a:off x="3569526" y="4235400"/>
          <a:ext cx="194397" cy="216000"/>
        </p:xfrm>
        <a:graphic>
          <a:graphicData uri="http://schemas.openxmlformats.org/presentationml/2006/ole">
            <mc:AlternateContent xmlns:mc="http://schemas.openxmlformats.org/markup-compatibility/2006">
              <mc:Choice xmlns:v="urn:schemas-microsoft-com:vml" Requires="v">
                <p:oleObj spid="_x0000_s1707" name="Formula" r:id="rId14" imgW="172720" imgH="160020" progId="Equation.Ribbit">
                  <p:embed/>
                </p:oleObj>
              </mc:Choice>
              <mc:Fallback>
                <p:oleObj name="Formula" r:id="rId14" imgW="172720" imgH="160020" progId="Equation.Ribbit">
                  <p:embed/>
                  <p:pic>
                    <p:nvPicPr>
                      <p:cNvPr id="0"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9526" y="4235400"/>
                        <a:ext cx="194397" cy="216000"/>
                      </a:xfrm>
                      <a:prstGeom prst="rect">
                        <a:avLst/>
                      </a:prstGeom>
                      <a:solidFill>
                        <a:schemeClr val="accent2"/>
                      </a:solidFill>
                    </p:spPr>
                  </p:pic>
                </p:oleObj>
              </mc:Fallback>
            </mc:AlternateContent>
          </a:graphicData>
        </a:graphic>
      </p:graphicFrame>
      <p:sp>
        <p:nvSpPr>
          <p:cNvPr id="13325" name="Rectangle 35"/>
          <p:cNvSpPr>
            <a:spLocks noChangeArrowheads="1"/>
          </p:cNvSpPr>
          <p:nvPr/>
        </p:nvSpPr>
        <p:spPr bwMode="auto">
          <a:xfrm>
            <a:off x="152400" y="312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6" name="TextBox 45"/>
          <p:cNvSpPr txBox="1"/>
          <p:nvPr/>
        </p:nvSpPr>
        <p:spPr>
          <a:xfrm>
            <a:off x="3666725" y="4174123"/>
            <a:ext cx="381265" cy="338554"/>
          </a:xfrm>
          <a:prstGeom prst="rect">
            <a:avLst/>
          </a:prstGeom>
          <a:noFill/>
        </p:spPr>
        <p:txBody>
          <a:bodyPr wrap="square" rtlCol="0">
            <a:spAutoFit/>
          </a:bodyPr>
          <a:lstStyle/>
          <a:p>
            <a:r>
              <a:rPr lang="en-US" altLang="zh-CN" sz="1600" b="1">
                <a:solidFill>
                  <a:schemeClr val="bg1"/>
                </a:solidFill>
              </a:rPr>
              <a:t>=</a:t>
            </a:r>
            <a:endParaRPr lang="zh-CN" altLang="en-US" sz="1600" b="1">
              <a:solidFill>
                <a:schemeClr val="bg1"/>
              </a:solidFill>
            </a:endParaRPr>
          </a:p>
        </p:txBody>
      </p:sp>
      <p:sp>
        <p:nvSpPr>
          <p:cNvPr id="47" name="矩形 46"/>
          <p:cNvSpPr/>
          <p:nvPr/>
        </p:nvSpPr>
        <p:spPr>
          <a:xfrm>
            <a:off x="6087398" y="3637597"/>
            <a:ext cx="2207656" cy="369332"/>
          </a:xfrm>
          <a:prstGeom prst="rect">
            <a:avLst/>
          </a:prstGeom>
        </p:spPr>
        <p:txBody>
          <a:bodyPr wrap="none">
            <a:spAutoFit/>
          </a:bodyPr>
          <a:lstStyle/>
          <a:p>
            <a:r>
              <a:rPr lang="zh-CN" altLang="en-US" sz="1800" smtClean="0">
                <a:solidFill>
                  <a:schemeClr val="bg1"/>
                </a:solidFill>
              </a:rPr>
              <a:t>（</a:t>
            </a:r>
            <a:r>
              <a:rPr lang="en-US" altLang="zh-CN" sz="1800" smtClean="0">
                <a:solidFill>
                  <a:schemeClr val="bg1"/>
                </a:solidFill>
              </a:rPr>
              <a:t>1</a:t>
            </a:r>
            <a:r>
              <a:rPr lang="zh-CN" altLang="en-US" sz="1800" smtClean="0">
                <a:solidFill>
                  <a:schemeClr val="bg1"/>
                </a:solidFill>
              </a:rPr>
              <a:t>，</a:t>
            </a:r>
            <a:r>
              <a:rPr lang="en-US" altLang="zh-CN" sz="1800" smtClean="0">
                <a:solidFill>
                  <a:schemeClr val="bg1"/>
                </a:solidFill>
              </a:rPr>
              <a:t>2</a:t>
            </a:r>
            <a:r>
              <a:rPr lang="zh-CN" altLang="en-US" sz="1800" smtClean="0">
                <a:solidFill>
                  <a:schemeClr val="bg1"/>
                </a:solidFill>
              </a:rPr>
              <a:t>） （</a:t>
            </a:r>
            <a:r>
              <a:rPr lang="en-US" altLang="zh-CN" sz="1800" smtClean="0">
                <a:solidFill>
                  <a:schemeClr val="bg1"/>
                </a:solidFill>
              </a:rPr>
              <a:t>4</a:t>
            </a:r>
            <a:r>
              <a:rPr lang="zh-CN" altLang="en-US" sz="1800" smtClean="0">
                <a:solidFill>
                  <a:schemeClr val="bg1"/>
                </a:solidFill>
              </a:rPr>
              <a:t>，</a:t>
            </a:r>
            <a:r>
              <a:rPr lang="en-US" altLang="zh-CN" sz="1800" smtClean="0">
                <a:solidFill>
                  <a:schemeClr val="bg1"/>
                </a:solidFill>
              </a:rPr>
              <a:t>5</a:t>
            </a:r>
            <a:r>
              <a:rPr lang="zh-CN" altLang="en-US" sz="1800" smtClean="0">
                <a:solidFill>
                  <a:schemeClr val="bg1"/>
                </a:solidFill>
              </a:rPr>
              <a:t>）</a:t>
            </a:r>
            <a:endParaRPr lang="zh-CN" altLang="en-US" sz="1800">
              <a:solidFill>
                <a:schemeClr val="bg1"/>
              </a:solidFill>
            </a:endParaRPr>
          </a:p>
        </p:txBody>
      </p:sp>
      <p:sp>
        <p:nvSpPr>
          <p:cNvPr id="48" name="矩形 47"/>
          <p:cNvSpPr/>
          <p:nvPr/>
        </p:nvSpPr>
        <p:spPr>
          <a:xfrm>
            <a:off x="6322238" y="4141172"/>
            <a:ext cx="2047355" cy="369332"/>
          </a:xfrm>
          <a:prstGeom prst="rect">
            <a:avLst/>
          </a:prstGeom>
        </p:spPr>
        <p:txBody>
          <a:bodyPr wrap="none">
            <a:spAutoFit/>
          </a:bodyPr>
          <a:lstStyle/>
          <a:p>
            <a:r>
              <a:rPr lang="en-US" altLang="zh-CN" sz="1800" smtClean="0">
                <a:solidFill>
                  <a:schemeClr val="bg1"/>
                </a:solidFill>
              </a:rPr>
              <a:t>  0.98        </a:t>
            </a:r>
            <a:r>
              <a:rPr lang="en-US" altLang="zh-CN" sz="1800" b="1" smtClean="0">
                <a:solidFill>
                  <a:schemeClr val="bg1"/>
                </a:solidFill>
              </a:rPr>
              <a:t>-0.1  </a:t>
            </a:r>
            <a:endParaRPr lang="zh-CN" altLang="en-US" sz="1800" b="1">
              <a:solidFill>
                <a:schemeClr val="bg1"/>
              </a:solidFill>
            </a:endParaRPr>
          </a:p>
        </p:txBody>
      </p:sp>
      <p:sp>
        <p:nvSpPr>
          <p:cNvPr id="13326" name="右箭头 13325"/>
          <p:cNvSpPr/>
          <p:nvPr/>
        </p:nvSpPr>
        <p:spPr>
          <a:xfrm>
            <a:off x="7191375" y="4235559"/>
            <a:ext cx="361950" cy="180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算法优势</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642937" y="1148377"/>
            <a:ext cx="8120063" cy="646331"/>
          </a:xfrm>
          <a:prstGeom prst="rect">
            <a:avLst/>
          </a:prstGeom>
          <a:noFill/>
        </p:spPr>
        <p:txBody>
          <a:bodyPr wrap="square" rtlCol="0">
            <a:spAutoFit/>
          </a:bodyPr>
          <a:lstStyle/>
          <a:p>
            <a:r>
              <a:rPr lang="en-US" altLang="zh-CN" sz="1800" smtClean="0">
                <a:solidFill>
                  <a:schemeClr val="bg1"/>
                </a:solidFill>
              </a:rPr>
              <a:t>PC-NCA</a:t>
            </a:r>
            <a:r>
              <a:rPr lang="zh-CN" altLang="en-US" sz="1800" smtClean="0">
                <a:solidFill>
                  <a:schemeClr val="bg1"/>
                </a:solidFill>
              </a:rPr>
              <a:t>算法</a:t>
            </a:r>
            <a:endParaRPr lang="en-US" altLang="zh-CN" sz="1800" smtClean="0">
              <a:solidFill>
                <a:schemeClr val="bg1"/>
              </a:solidFill>
            </a:endParaRPr>
          </a:p>
          <a:p>
            <a:r>
              <a:rPr lang="en-US" altLang="zh-CN" sz="1800" smtClean="0">
                <a:solidFill>
                  <a:schemeClr val="bg1"/>
                </a:solidFill>
              </a:rPr>
              <a:t>(</a:t>
            </a:r>
            <a:r>
              <a:rPr lang="en-US" altLang="zh-CN" sz="1200" b="1">
                <a:solidFill>
                  <a:schemeClr val="bg1"/>
                </a:solidFill>
                <a:latin typeface="华文中宋" panose="02010600040101010101" pitchFamily="2" charset="-122"/>
                <a:ea typeface="华文中宋" panose="02010600040101010101" pitchFamily="2" charset="-122"/>
              </a:rPr>
              <a:t>Promoted Cosine Distance Neighbourhood components analysis</a:t>
            </a:r>
            <a:r>
              <a:rPr lang="en-US" altLang="zh-CN" sz="1200" smtClean="0">
                <a:solidFill>
                  <a:schemeClr val="bg1"/>
                </a:solidFill>
                <a:latin typeface="华文中宋" panose="02010600040101010101" pitchFamily="2" charset="-122"/>
                <a:ea typeface="华文中宋" panose="02010600040101010101" pitchFamily="2" charset="-122"/>
              </a:rPr>
              <a:t>)</a:t>
            </a:r>
            <a:endParaRPr lang="en-US" altLang="zh-CN" sz="1200" dirty="0">
              <a:solidFill>
                <a:schemeClr val="bg1"/>
              </a:solidFill>
              <a:latin typeface="华文中宋" panose="02010600040101010101" pitchFamily="2" charset="-122"/>
              <a:ea typeface="华文中宋" panose="02010600040101010101" pitchFamily="2" charset="-122"/>
            </a:endParaRPr>
          </a:p>
        </p:txBody>
      </p:sp>
      <p:sp>
        <p:nvSpPr>
          <p:cNvPr id="8" name="TextBox 7"/>
          <p:cNvSpPr txBox="1"/>
          <p:nvPr/>
        </p:nvSpPr>
        <p:spPr>
          <a:xfrm>
            <a:off x="642938" y="2350731"/>
            <a:ext cx="6976337" cy="1477328"/>
          </a:xfrm>
          <a:prstGeom prst="rect">
            <a:avLst/>
          </a:prstGeom>
          <a:noFill/>
        </p:spPr>
        <p:txBody>
          <a:bodyPr wrap="square" rtlCol="0">
            <a:spAutoFit/>
          </a:bodyPr>
          <a:lstStyle/>
          <a:p>
            <a:r>
              <a:rPr lang="zh-CN" altLang="en-US" sz="1800">
                <a:solidFill>
                  <a:schemeClr val="bg1"/>
                </a:solidFill>
              </a:rPr>
              <a:t>算法</a:t>
            </a:r>
            <a:r>
              <a:rPr lang="zh-CN" altLang="en-US" sz="1800" smtClean="0">
                <a:solidFill>
                  <a:schemeClr val="bg1"/>
                </a:solidFill>
              </a:rPr>
              <a:t>优势：</a:t>
            </a:r>
            <a:endParaRPr lang="en-US" altLang="zh-CN" sz="1800" smtClean="0">
              <a:solidFill>
                <a:schemeClr val="bg1"/>
              </a:solidFill>
            </a:endParaRPr>
          </a:p>
          <a:p>
            <a:pPr marL="285750" indent="-285750">
              <a:buFont typeface="Wingdings" panose="05000000000000000000" pitchFamily="2" charset="2"/>
              <a:buChar char="u"/>
            </a:pPr>
            <a:r>
              <a:rPr lang="zh-CN" altLang="en-US" sz="1800" smtClean="0">
                <a:solidFill>
                  <a:schemeClr val="bg1"/>
                </a:solidFill>
              </a:rPr>
              <a:t>可以随机选择最近的点来获得空间变换矩阵，运算效率高；</a:t>
            </a:r>
            <a:endParaRPr lang="en-US" altLang="zh-CN" sz="1800" smtClean="0">
              <a:solidFill>
                <a:schemeClr val="bg1"/>
              </a:solidFill>
            </a:endParaRPr>
          </a:p>
          <a:p>
            <a:pPr marL="285750" indent="-285750">
              <a:buFont typeface="Wingdings" panose="05000000000000000000" pitchFamily="2" charset="2"/>
              <a:buChar char="u"/>
            </a:pPr>
            <a:r>
              <a:rPr lang="zh-CN" altLang="en-US" sz="1800" smtClean="0">
                <a:solidFill>
                  <a:schemeClr val="bg1"/>
                </a:solidFill>
              </a:rPr>
              <a:t>过程简单无需复杂的矩阵运算；</a:t>
            </a:r>
            <a:endParaRPr lang="en-US" altLang="zh-CN" sz="1800" smtClean="0">
              <a:solidFill>
                <a:schemeClr val="bg1"/>
              </a:solidFill>
            </a:endParaRPr>
          </a:p>
          <a:p>
            <a:pPr marL="285750" indent="-285750">
              <a:buFont typeface="Wingdings" panose="05000000000000000000" pitchFamily="2" charset="2"/>
              <a:buChar char="u"/>
            </a:pPr>
            <a:r>
              <a:rPr lang="zh-CN" altLang="en-US" sz="1800" smtClean="0">
                <a:solidFill>
                  <a:schemeClr val="bg1"/>
                </a:solidFill>
              </a:rPr>
              <a:t>不需要对样本空间分布的特定假设；</a:t>
            </a:r>
            <a:endParaRPr lang="en-US" altLang="zh-CN" sz="1800" smtClean="0">
              <a:solidFill>
                <a:schemeClr val="bg1"/>
              </a:solidFill>
            </a:endParaRPr>
          </a:p>
          <a:p>
            <a:pPr marL="285750" indent="-285750">
              <a:buFont typeface="Wingdings" panose="05000000000000000000" pitchFamily="2" charset="2"/>
              <a:buChar char="u"/>
            </a:pPr>
            <a:r>
              <a:rPr lang="zh-CN" altLang="en-US" sz="1800" smtClean="0">
                <a:solidFill>
                  <a:schemeClr val="bg1"/>
                </a:solidFill>
              </a:rPr>
              <a:t>比较适合</a:t>
            </a:r>
            <a:r>
              <a:rPr lang="en-US" altLang="zh-CN" sz="1800" smtClean="0">
                <a:solidFill>
                  <a:schemeClr val="bg1"/>
                </a:solidFill>
              </a:rPr>
              <a:t>LINCS</a:t>
            </a:r>
            <a:r>
              <a:rPr lang="zh-CN" altLang="en-US" sz="1800" smtClean="0">
                <a:solidFill>
                  <a:schemeClr val="bg1"/>
                </a:solidFill>
              </a:rPr>
              <a:t>数据的相似度计算。</a:t>
            </a:r>
            <a:endParaRPr lang="en-US" altLang="zh-CN" sz="1800" dirty="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bwMode="auto">
          <a:xfrm>
            <a:off x="282575" y="1746250"/>
            <a:ext cx="2765425" cy="963613"/>
            <a:chOff x="219753" y="1976522"/>
            <a:chExt cx="2765362" cy="964005"/>
          </a:xfrm>
        </p:grpSpPr>
        <p:sp>
          <p:nvSpPr>
            <p:cNvPr id="11292" name="文本框 38"/>
            <p:cNvSpPr txBox="1">
              <a:spLocks noChangeArrowheads="1"/>
            </p:cNvSpPr>
            <p:nvPr/>
          </p:nvSpPr>
          <p:spPr bwMode="auto">
            <a:xfrm>
              <a:off x="219753" y="2417307"/>
              <a:ext cx="27411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r" eaLnBrk="1" hangingPunct="1"/>
              <a:r>
                <a:rPr lang="en-US" altLang="zh-CN" sz="2800" dirty="0">
                  <a:solidFill>
                    <a:schemeClr val="bg1"/>
                  </a:solidFill>
                  <a:latin typeface="微软雅黑" panose="020B0503020204020204" pitchFamily="34" charset="-122"/>
                  <a:ea typeface="微软雅黑" panose="020B0503020204020204" pitchFamily="34" charset="-122"/>
                </a:rPr>
                <a:t>CONTENTS</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1293" name="文本框 11"/>
            <p:cNvSpPr txBox="1">
              <a:spLocks noChangeArrowheads="1"/>
            </p:cNvSpPr>
            <p:nvPr/>
          </p:nvSpPr>
          <p:spPr bwMode="auto">
            <a:xfrm>
              <a:off x="1979712" y="1976522"/>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目录</a:t>
              </a:r>
              <a:endParaRPr lang="zh-CN" altLang="en-US" sz="3200">
                <a:solidFill>
                  <a:schemeClr val="bg1"/>
                </a:solidFill>
                <a:latin typeface="微软雅黑" panose="020B0503020204020204" pitchFamily="34" charset="-122"/>
                <a:ea typeface="微软雅黑" panose="020B0503020204020204" pitchFamily="34" charset="-122"/>
              </a:endParaRPr>
            </a:p>
          </p:txBody>
        </p:sp>
      </p:grpSp>
      <p:sp>
        <p:nvSpPr>
          <p:cNvPr id="71" name="文本框 18"/>
          <p:cNvSpPr txBox="1">
            <a:spLocks noChangeArrowheads="1"/>
          </p:cNvSpPr>
          <p:nvPr/>
        </p:nvSpPr>
        <p:spPr bwMode="auto">
          <a:xfrm>
            <a:off x="4031232" y="163020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smtClean="0">
                <a:solidFill>
                  <a:schemeClr val="bg1"/>
                </a:solidFill>
                <a:latin typeface="微软雅黑" panose="020B0503020204020204" pitchFamily="34" charset="-122"/>
                <a:ea typeface="微软雅黑" panose="020B0503020204020204" pitchFamily="34" charset="-122"/>
              </a:rPr>
              <a:t>课题背景</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72" name="组合 71"/>
          <p:cNvGrpSpPr/>
          <p:nvPr/>
        </p:nvGrpSpPr>
        <p:grpSpPr bwMode="auto">
          <a:xfrm>
            <a:off x="3564507" y="1534189"/>
            <a:ext cx="466725" cy="523875"/>
            <a:chOff x="3516783" y="2047768"/>
            <a:chExt cx="466304" cy="523220"/>
          </a:xfrm>
        </p:grpSpPr>
        <p:sp>
          <p:nvSpPr>
            <p:cNvPr id="11290" name="文本框 16"/>
            <p:cNvSpPr txBox="1">
              <a:spLocks noChangeArrowheads="1"/>
            </p:cNvSpPr>
            <p:nvPr/>
          </p:nvSpPr>
          <p:spPr bwMode="auto">
            <a:xfrm>
              <a:off x="3516783" y="2047768"/>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flipH="1">
              <a:off x="3737247" y="2226931"/>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文本框 24"/>
          <p:cNvSpPr txBox="1">
            <a:spLocks noChangeArrowheads="1"/>
          </p:cNvSpPr>
          <p:nvPr/>
        </p:nvSpPr>
        <p:spPr bwMode="auto">
          <a:xfrm>
            <a:off x="4039170" y="2186651"/>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smtClean="0">
                <a:solidFill>
                  <a:schemeClr val="bg1"/>
                </a:solidFill>
                <a:latin typeface="微软雅黑" panose="020B0503020204020204" pitchFamily="34" charset="-122"/>
                <a:ea typeface="微软雅黑" panose="020B0503020204020204" pitchFamily="34" charset="-122"/>
              </a:rPr>
              <a:t>研究内容</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80" name="组合 79"/>
          <p:cNvGrpSpPr/>
          <p:nvPr/>
        </p:nvGrpSpPr>
        <p:grpSpPr bwMode="auto">
          <a:xfrm>
            <a:off x="3564507" y="2113626"/>
            <a:ext cx="466725" cy="523875"/>
            <a:chOff x="3516783" y="2627150"/>
            <a:chExt cx="466304" cy="523220"/>
          </a:xfrm>
        </p:grpSpPr>
        <p:sp>
          <p:nvSpPr>
            <p:cNvPr id="11286" name="文本框 23"/>
            <p:cNvSpPr txBox="1">
              <a:spLocks noChangeArrowheads="1"/>
            </p:cNvSpPr>
            <p:nvPr/>
          </p:nvSpPr>
          <p:spPr bwMode="auto">
            <a:xfrm>
              <a:off x="3516783" y="2627150"/>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82" name="直接连接符 81"/>
            <p:cNvCxnSpPr/>
            <p:nvPr/>
          </p:nvCxnSpPr>
          <p:spPr>
            <a:xfrm flipH="1">
              <a:off x="3737247" y="2806314"/>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7" name="文本框 30"/>
          <p:cNvSpPr txBox="1">
            <a:spLocks noChangeArrowheads="1"/>
          </p:cNvSpPr>
          <p:nvPr/>
        </p:nvSpPr>
        <p:spPr bwMode="auto">
          <a:xfrm>
            <a:off x="4039170" y="275973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smtClean="0">
                <a:solidFill>
                  <a:schemeClr val="bg1"/>
                </a:solidFill>
                <a:latin typeface="微软雅黑" panose="020B0503020204020204" pitchFamily="34" charset="-122"/>
                <a:ea typeface="微软雅黑" panose="020B0503020204020204" pitchFamily="34" charset="-122"/>
              </a:rPr>
              <a:t>总结展望</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88" name="组合 87"/>
          <p:cNvGrpSpPr/>
          <p:nvPr/>
        </p:nvGrpSpPr>
        <p:grpSpPr bwMode="auto">
          <a:xfrm>
            <a:off x="3564507" y="2686714"/>
            <a:ext cx="466725" cy="523875"/>
            <a:chOff x="3516783" y="3200893"/>
            <a:chExt cx="466304" cy="523220"/>
          </a:xfrm>
        </p:grpSpPr>
        <p:sp>
          <p:nvSpPr>
            <p:cNvPr id="11282" name="文本框 29"/>
            <p:cNvSpPr txBox="1">
              <a:spLocks noChangeArrowheads="1"/>
            </p:cNvSpPr>
            <p:nvPr/>
          </p:nvSpPr>
          <p:spPr bwMode="auto">
            <a:xfrm>
              <a:off x="3516783" y="3200893"/>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3</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90" name="直接连接符 89"/>
            <p:cNvCxnSpPr/>
            <p:nvPr/>
          </p:nvCxnSpPr>
          <p:spPr>
            <a:xfrm flipH="1">
              <a:off x="3737247" y="3380056"/>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5" name="直接连接符 94"/>
          <p:cNvCxnSpPr/>
          <p:nvPr/>
        </p:nvCxnSpPr>
        <p:spPr>
          <a:xfrm>
            <a:off x="3340100" y="1909763"/>
            <a:ext cx="0" cy="15462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本框 21"/>
          <p:cNvSpPr txBox="1">
            <a:spLocks noChangeArrowheads="1"/>
          </p:cNvSpPr>
          <p:nvPr/>
        </p:nvSpPr>
        <p:spPr bwMode="auto">
          <a:xfrm>
            <a:off x="4067744" y="336781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1800" smtClean="0">
                <a:solidFill>
                  <a:schemeClr val="bg1"/>
                </a:solidFill>
                <a:latin typeface="微软雅黑" panose="020B0503020204020204" pitchFamily="34" charset="-122"/>
                <a:ea typeface="微软雅黑" panose="020B0503020204020204" pitchFamily="34" charset="-122"/>
              </a:rPr>
              <a:t>研究成果</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31" name="组合 30"/>
          <p:cNvGrpSpPr/>
          <p:nvPr/>
        </p:nvGrpSpPr>
        <p:grpSpPr bwMode="auto">
          <a:xfrm>
            <a:off x="3564507" y="3278914"/>
            <a:ext cx="496887" cy="523875"/>
            <a:chOff x="6073087" y="2057986"/>
            <a:chExt cx="497639" cy="523220"/>
          </a:xfrm>
        </p:grpSpPr>
        <p:sp>
          <p:nvSpPr>
            <p:cNvPr id="32" name="文本框 20"/>
            <p:cNvSpPr txBox="1">
              <a:spLocks noChangeArrowheads="1"/>
            </p:cNvSpPr>
            <p:nvPr/>
          </p:nvSpPr>
          <p:spPr bwMode="auto">
            <a:xfrm>
              <a:off x="6073087" y="2057986"/>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4</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flipH="1">
              <a:off x="6324292" y="2227636"/>
              <a:ext cx="246434" cy="2457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0" name="文本框 32"/>
          <p:cNvSpPr txBox="1">
            <a:spLocks noChangeArrowheads="1"/>
          </p:cNvSpPr>
          <p:nvPr/>
        </p:nvSpPr>
        <p:spPr bwMode="auto">
          <a:xfrm>
            <a:off x="3654176" y="3671692"/>
            <a:ext cx="18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592" y="134111"/>
            <a:ext cx="1100984" cy="343377"/>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实验结果</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477044" y="1011237"/>
          <a:ext cx="8395494" cy="1570357"/>
        </p:xfrm>
        <a:graphic>
          <a:graphicData uri="http://schemas.openxmlformats.org/drawingml/2006/table">
            <a:tbl>
              <a:tblPr firstRow="1" firstCol="1" bandRow="1">
                <a:tableStyleId>{5C22544A-7EE6-4342-B048-85BDC9FD1C3A}</a:tableStyleId>
              </a:tblPr>
              <a:tblGrid>
                <a:gridCol w="1847009"/>
                <a:gridCol w="1581711"/>
                <a:gridCol w="1711001"/>
                <a:gridCol w="1611935"/>
                <a:gridCol w="1643838"/>
              </a:tblGrid>
              <a:tr h="314008">
                <a:tc>
                  <a:txBody>
                    <a:bodyPr/>
                    <a:lstStyle/>
                    <a:p>
                      <a:pPr algn="ctr">
                        <a:lnSpc>
                          <a:spcPct val="150000"/>
                        </a:lnSpc>
                        <a:spcAft>
                          <a:spcPts val="0"/>
                        </a:spcAft>
                      </a:pPr>
                      <a:r>
                        <a:rPr lang="zh-CN" sz="1000" kern="100">
                          <a:effectLst/>
                        </a:rPr>
                        <a:t>细胞系</a:t>
                      </a:r>
                      <a:r>
                        <a:rPr lang="en-US" sz="1000" kern="100">
                          <a:effectLst/>
                        </a:rPr>
                        <a:t>/</a:t>
                      </a:r>
                      <a:r>
                        <a:rPr lang="zh-CN" sz="1000" kern="100">
                          <a:effectLst/>
                        </a:rPr>
                        <a:t>维度</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gridSpan="4">
                  <a:txBody>
                    <a:bodyPr/>
                    <a:lstStyle/>
                    <a:p>
                      <a:pPr algn="ctr">
                        <a:lnSpc>
                          <a:spcPct val="150000"/>
                        </a:lnSpc>
                        <a:spcAft>
                          <a:spcPts val="0"/>
                        </a:spcAft>
                      </a:pPr>
                      <a:r>
                        <a:rPr lang="en-US" sz="1050" kern="100">
                          <a:effectLst/>
                        </a:rPr>
                        <a:t>978</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hMerge="1">
                  <a:tcPr/>
                </a:tc>
                <a:tc hMerge="1">
                  <a:tcPr/>
                </a:tc>
                <a:tc hMerge="1">
                  <a:tcPr/>
                </a:tc>
              </a:tr>
              <a:tr h="314008">
                <a:tc>
                  <a:txBody>
                    <a:bodyPr/>
                    <a:lstStyle/>
                    <a:p>
                      <a:pPr algn="ctr">
                        <a:lnSpc>
                          <a:spcPct val="150000"/>
                        </a:lnSpc>
                        <a:spcAft>
                          <a:spcPts val="0"/>
                        </a:spcAft>
                      </a:pPr>
                      <a:r>
                        <a:rPr lang="en-US" sz="1050" kern="100">
                          <a:effectLst/>
                        </a:rPr>
                        <a:t> </a:t>
                      </a:r>
                      <a:r>
                        <a:rPr lang="zh-CN" altLang="en-US" sz="1050" kern="100" smtClean="0">
                          <a:effectLst/>
                        </a:rPr>
                        <a:t>算法</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NCA</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NCA+cosine</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GSEA</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PC-NCA</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r>
              <a:tr h="314008">
                <a:tc>
                  <a:txBody>
                    <a:bodyPr/>
                    <a:lstStyle/>
                    <a:p>
                      <a:pPr algn="ctr">
                        <a:lnSpc>
                          <a:spcPct val="150000"/>
                        </a:lnSpc>
                        <a:spcAft>
                          <a:spcPts val="0"/>
                        </a:spcAft>
                      </a:pPr>
                      <a:r>
                        <a:rPr lang="en-US" sz="1050" kern="100">
                          <a:effectLst/>
                        </a:rPr>
                        <a:t>MCF7&amp;PC3</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77.5%</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89.6%</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80.6%</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b="1" kern="100">
                          <a:effectLst/>
                        </a:rPr>
                        <a:t>93.4%</a:t>
                      </a:r>
                      <a:endParaRPr lang="zh-CN" sz="1050" b="1" kern="100">
                        <a:effectLst/>
                        <a:latin typeface="Times New Roman" panose="02020603050405020304"/>
                        <a:ea typeface="宋体" panose="02010600030101010101" pitchFamily="2" charset="-122"/>
                        <a:cs typeface="Times New Roman" panose="02020603050405020304"/>
                      </a:endParaRPr>
                    </a:p>
                  </a:txBody>
                  <a:tcPr marL="68580" marR="68580" marT="0" marB="0" anchor="b"/>
                </a:tc>
              </a:tr>
              <a:tr h="314008">
                <a:tc>
                  <a:txBody>
                    <a:bodyPr/>
                    <a:lstStyle/>
                    <a:p>
                      <a:pPr algn="ctr">
                        <a:lnSpc>
                          <a:spcPct val="150000"/>
                        </a:lnSpc>
                        <a:spcAft>
                          <a:spcPts val="0"/>
                        </a:spcAft>
                      </a:pPr>
                      <a:r>
                        <a:rPr lang="en-US" sz="1050" kern="100">
                          <a:effectLst/>
                        </a:rPr>
                        <a:t>MCF7&amp;A375</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97.7%</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b="1" kern="100">
                          <a:effectLst/>
                        </a:rPr>
                        <a:t>98.1%</a:t>
                      </a:r>
                      <a:endParaRPr lang="zh-CN" sz="1050" b="1"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92.2%</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98.0%</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r>
              <a:tr h="314325">
                <a:tc>
                  <a:txBody>
                    <a:bodyPr/>
                    <a:lstStyle/>
                    <a:p>
                      <a:pPr algn="ctr">
                        <a:lnSpc>
                          <a:spcPct val="150000"/>
                        </a:lnSpc>
                        <a:spcAft>
                          <a:spcPts val="0"/>
                        </a:spcAft>
                      </a:pPr>
                      <a:r>
                        <a:rPr lang="en-US" sz="1050" kern="100">
                          <a:effectLst/>
                        </a:rPr>
                        <a:t>MCF7&amp;MCF7</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52.6%</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53.2%</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kern="100">
                          <a:effectLst/>
                        </a:rPr>
                        <a:t>50.6%</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a:txBody>
                    <a:bodyPr/>
                    <a:lstStyle/>
                    <a:p>
                      <a:pPr algn="ctr">
                        <a:lnSpc>
                          <a:spcPct val="150000"/>
                        </a:lnSpc>
                        <a:spcAft>
                          <a:spcPts val="0"/>
                        </a:spcAft>
                      </a:pPr>
                      <a:r>
                        <a:rPr lang="en-US" sz="1050" b="1" kern="100">
                          <a:effectLst/>
                        </a:rPr>
                        <a:t>54.6%</a:t>
                      </a:r>
                      <a:endParaRPr lang="zh-CN" sz="1050" b="1" kern="100">
                        <a:effectLst/>
                        <a:latin typeface="Times New Roman" panose="02020603050405020304"/>
                        <a:ea typeface="宋体" panose="02010600030101010101" pitchFamily="2" charset="-122"/>
                        <a:cs typeface="Times New Roman" panose="02020603050405020304"/>
                      </a:endParaRPr>
                    </a:p>
                  </a:txBody>
                  <a:tcPr marL="68580" marR="68580" marT="0" marB="0" anchor="b"/>
                </a:tc>
              </a:tr>
            </a:tbl>
          </a:graphicData>
        </a:graphic>
      </p:graphicFrame>
      <p:graphicFrame>
        <p:nvGraphicFramePr>
          <p:cNvPr id="3" name="表格 2"/>
          <p:cNvGraphicFramePr>
            <a:graphicFrameLocks noGrp="1"/>
          </p:cNvGraphicFramePr>
          <p:nvPr/>
        </p:nvGraphicFramePr>
        <p:xfrm>
          <a:off x="477044" y="2943227"/>
          <a:ext cx="8381206" cy="1492250"/>
        </p:xfrm>
        <a:graphic>
          <a:graphicData uri="http://schemas.openxmlformats.org/drawingml/2006/table">
            <a:tbl>
              <a:tblPr firstRow="1" firstCol="1" bandRow="1">
                <a:tableStyleId>{5C22544A-7EE6-4342-B048-85BDC9FD1C3A}</a:tableStyleId>
              </a:tblPr>
              <a:tblGrid>
                <a:gridCol w="1843865"/>
                <a:gridCol w="1579020"/>
                <a:gridCol w="1708089"/>
                <a:gridCol w="1609192"/>
                <a:gridCol w="1641040"/>
              </a:tblGrid>
              <a:tr h="298450">
                <a:tc>
                  <a:txBody>
                    <a:bodyPr/>
                    <a:lstStyle/>
                    <a:p>
                      <a:pPr marL="0" algn="ctr" defTabSz="685800" rtl="0" eaLnBrk="1" latinLnBrk="0" hangingPunct="1">
                        <a:lnSpc>
                          <a:spcPct val="150000"/>
                        </a:lnSpc>
                        <a:spcAft>
                          <a:spcPts val="0"/>
                        </a:spcAft>
                      </a:pPr>
                      <a:endParaRPr lang="zh-CN" sz="1050" b="1" kern="100">
                        <a:solidFill>
                          <a:schemeClr val="lt1"/>
                        </a:solidFill>
                        <a:effectLst/>
                        <a:latin typeface="+mn-lt"/>
                        <a:ea typeface="+mn-ea"/>
                        <a:cs typeface="+mn-cs"/>
                      </a:endParaRPr>
                    </a:p>
                  </a:txBody>
                  <a:tcPr marL="68580" marR="68580" marT="0" marB="0"/>
                </a:tc>
                <a:tc gridSpan="4">
                  <a:txBody>
                    <a:bodyPr/>
                    <a:lstStyle/>
                    <a:p>
                      <a:pPr algn="ctr">
                        <a:lnSpc>
                          <a:spcPct val="150000"/>
                        </a:lnSpc>
                        <a:spcAft>
                          <a:spcPts val="0"/>
                        </a:spcAft>
                      </a:pPr>
                      <a:r>
                        <a:rPr lang="en-US" sz="1050" kern="100">
                          <a:effectLst/>
                        </a:rPr>
                        <a:t>12328</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hMerge="1">
                  <a:tcPr/>
                </a:tc>
                <a:tc hMerge="1">
                  <a:tcPr/>
                </a:tc>
                <a:tc hMerge="1">
                  <a:tcPr/>
                </a:tc>
              </a:tr>
              <a:tr h="298450">
                <a:tc>
                  <a:txBody>
                    <a:bodyPr/>
                    <a:lstStyle/>
                    <a:p>
                      <a:pPr marL="0" algn="ctr" defTabSz="685800" rtl="0" eaLnBrk="1" latinLnBrk="0" hangingPunct="1">
                        <a:lnSpc>
                          <a:spcPct val="150000"/>
                        </a:lnSpc>
                        <a:spcAft>
                          <a:spcPts val="0"/>
                        </a:spcAft>
                      </a:pPr>
                      <a:r>
                        <a:rPr lang="zh-CN" altLang="en-US" sz="1050" b="1" kern="100" smtClean="0">
                          <a:solidFill>
                            <a:schemeClr val="lt1"/>
                          </a:solidFill>
                          <a:effectLst/>
                          <a:latin typeface="+mn-lt"/>
                          <a:ea typeface="+mn-ea"/>
                          <a:cs typeface="+mn-cs"/>
                        </a:rPr>
                        <a:t>算法</a:t>
                      </a:r>
                      <a:r>
                        <a:rPr lang="en-US" sz="1050" b="1" kern="100">
                          <a:solidFill>
                            <a:schemeClr val="lt1"/>
                          </a:solidFill>
                          <a:effectLst/>
                          <a:latin typeface="+mn-lt"/>
                          <a:ea typeface="+mn-ea"/>
                          <a:cs typeface="+mn-cs"/>
                        </a:rPr>
                        <a:t> </a:t>
                      </a:r>
                      <a:endParaRPr lang="zh-CN" sz="1050" b="1" kern="100">
                        <a:solidFill>
                          <a:schemeClr val="lt1"/>
                        </a:solidFill>
                        <a:effectLst/>
                        <a:latin typeface="+mn-lt"/>
                        <a:ea typeface="+mn-ea"/>
                        <a:cs typeface="+mn-cs"/>
                      </a:endParaRPr>
                    </a:p>
                  </a:txBody>
                  <a:tcPr marL="68580" marR="68580" marT="0" marB="0"/>
                </a:tc>
                <a:tc>
                  <a:txBody>
                    <a:bodyPr/>
                    <a:lstStyle/>
                    <a:p>
                      <a:pPr algn="ctr">
                        <a:lnSpc>
                          <a:spcPct val="150000"/>
                        </a:lnSpc>
                        <a:spcAft>
                          <a:spcPts val="0"/>
                        </a:spcAft>
                      </a:pPr>
                      <a:r>
                        <a:rPr lang="en-US" sz="1050" kern="100">
                          <a:effectLst/>
                        </a:rPr>
                        <a:t>NCA</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kern="100">
                          <a:effectLst/>
                        </a:rPr>
                        <a:t>NCA+cosine</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kern="100">
                          <a:effectLst/>
                        </a:rPr>
                        <a:t>GSEA</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kern="100" smtClean="0">
                          <a:effectLst/>
                        </a:rPr>
                        <a:t>PC</a:t>
                      </a:r>
                      <a:r>
                        <a:rPr lang="en-US" altLang="zh-CN" sz="1050" kern="100" smtClean="0">
                          <a:effectLst/>
                        </a:rPr>
                        <a:t>-</a:t>
                      </a:r>
                      <a:r>
                        <a:rPr lang="en-US" sz="1050" kern="100" smtClean="0">
                          <a:effectLst/>
                        </a:rPr>
                        <a:t>NCA</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r>
              <a:tr h="298450">
                <a:tc>
                  <a:txBody>
                    <a:bodyPr/>
                    <a:lstStyle/>
                    <a:p>
                      <a:pPr marL="0" algn="ctr" defTabSz="685800" rtl="0" eaLnBrk="1" latinLnBrk="0" hangingPunct="1">
                        <a:lnSpc>
                          <a:spcPct val="150000"/>
                        </a:lnSpc>
                        <a:spcAft>
                          <a:spcPts val="0"/>
                        </a:spcAft>
                      </a:pPr>
                      <a:r>
                        <a:rPr lang="en-US" sz="1050" b="1" kern="100">
                          <a:solidFill>
                            <a:schemeClr val="lt1"/>
                          </a:solidFill>
                          <a:effectLst/>
                          <a:latin typeface="+mn-lt"/>
                          <a:ea typeface="+mn-ea"/>
                          <a:cs typeface="+mn-cs"/>
                        </a:rPr>
                        <a:t>MCF7&amp;PC3</a:t>
                      </a:r>
                      <a:endParaRPr lang="zh-CN" sz="1050" b="1" kern="100">
                        <a:solidFill>
                          <a:schemeClr val="lt1"/>
                        </a:solidFill>
                        <a:effectLst/>
                        <a:latin typeface="+mn-lt"/>
                        <a:ea typeface="+mn-ea"/>
                        <a:cs typeface="+mn-cs"/>
                      </a:endParaRPr>
                    </a:p>
                  </a:txBody>
                  <a:tcPr marL="68580" marR="68580" marT="0" marB="0"/>
                </a:tc>
                <a:tc>
                  <a:txBody>
                    <a:bodyPr/>
                    <a:lstStyle/>
                    <a:p>
                      <a:pPr algn="ctr">
                        <a:lnSpc>
                          <a:spcPct val="150000"/>
                        </a:lnSpc>
                        <a:spcAft>
                          <a:spcPts val="0"/>
                        </a:spcAft>
                      </a:pPr>
                      <a:r>
                        <a:rPr lang="en-US" sz="1050" kern="100">
                          <a:effectLst/>
                        </a:rPr>
                        <a:t>62.3%</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kern="100">
                          <a:effectLst/>
                        </a:rPr>
                        <a:t>68.6%</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kern="100">
                          <a:effectLst/>
                        </a:rPr>
                        <a:t>68.7%</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b="1" kern="100">
                          <a:effectLst/>
                        </a:rPr>
                        <a:t>70.2%</a:t>
                      </a:r>
                      <a:endParaRPr lang="zh-CN" sz="1050" b="1" kern="100">
                        <a:effectLst/>
                        <a:latin typeface="Times New Roman" panose="02020603050405020304"/>
                        <a:ea typeface="宋体" panose="02010600030101010101" pitchFamily="2" charset="-122"/>
                        <a:cs typeface="Times New Roman" panose="02020603050405020304"/>
                      </a:endParaRPr>
                    </a:p>
                  </a:txBody>
                  <a:tcPr marL="68580" marR="68580" marT="0" marB="0"/>
                </a:tc>
              </a:tr>
              <a:tr h="298450">
                <a:tc>
                  <a:txBody>
                    <a:bodyPr/>
                    <a:lstStyle/>
                    <a:p>
                      <a:pPr marL="0" algn="ctr" defTabSz="685800" rtl="0" eaLnBrk="1" latinLnBrk="0" hangingPunct="1">
                        <a:lnSpc>
                          <a:spcPct val="150000"/>
                        </a:lnSpc>
                        <a:spcAft>
                          <a:spcPts val="0"/>
                        </a:spcAft>
                      </a:pPr>
                      <a:r>
                        <a:rPr lang="en-US" sz="1050" b="1" kern="100">
                          <a:solidFill>
                            <a:schemeClr val="lt1"/>
                          </a:solidFill>
                          <a:effectLst/>
                          <a:latin typeface="+mn-lt"/>
                          <a:ea typeface="+mn-ea"/>
                          <a:cs typeface="+mn-cs"/>
                        </a:rPr>
                        <a:t>MCF7&amp;A375</a:t>
                      </a:r>
                      <a:endParaRPr lang="zh-CN" sz="1050" b="1" kern="100">
                        <a:solidFill>
                          <a:schemeClr val="lt1"/>
                        </a:solidFill>
                        <a:effectLst/>
                        <a:latin typeface="+mn-lt"/>
                        <a:ea typeface="+mn-ea"/>
                        <a:cs typeface="+mn-cs"/>
                      </a:endParaRPr>
                    </a:p>
                  </a:txBody>
                  <a:tcPr marL="68580" marR="68580" marT="0" marB="0"/>
                </a:tc>
                <a:tc>
                  <a:txBody>
                    <a:bodyPr/>
                    <a:lstStyle/>
                    <a:p>
                      <a:pPr algn="ctr">
                        <a:lnSpc>
                          <a:spcPct val="150000"/>
                        </a:lnSpc>
                        <a:spcAft>
                          <a:spcPts val="0"/>
                        </a:spcAft>
                      </a:pPr>
                      <a:r>
                        <a:rPr lang="en-US" sz="1050" kern="100">
                          <a:effectLst/>
                        </a:rPr>
                        <a:t>79.7%</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kern="100">
                          <a:effectLst/>
                        </a:rPr>
                        <a:t>87.3%</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kern="100">
                          <a:effectLst/>
                        </a:rPr>
                        <a:t>88.1%</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b="1" kern="100">
                          <a:effectLst/>
                        </a:rPr>
                        <a:t>91%</a:t>
                      </a:r>
                      <a:endParaRPr lang="zh-CN" sz="1050" b="1" kern="100">
                        <a:effectLst/>
                        <a:latin typeface="Times New Roman" panose="02020603050405020304"/>
                        <a:ea typeface="宋体" panose="02010600030101010101" pitchFamily="2" charset="-122"/>
                        <a:cs typeface="Times New Roman" panose="02020603050405020304"/>
                      </a:endParaRPr>
                    </a:p>
                  </a:txBody>
                  <a:tcPr marL="68580" marR="68580" marT="0" marB="0"/>
                </a:tc>
              </a:tr>
              <a:tr h="298450">
                <a:tc>
                  <a:txBody>
                    <a:bodyPr/>
                    <a:lstStyle/>
                    <a:p>
                      <a:pPr marL="0" algn="ctr" defTabSz="685800" rtl="0" eaLnBrk="1" latinLnBrk="0" hangingPunct="1">
                        <a:lnSpc>
                          <a:spcPct val="150000"/>
                        </a:lnSpc>
                        <a:spcAft>
                          <a:spcPts val="0"/>
                        </a:spcAft>
                      </a:pPr>
                      <a:r>
                        <a:rPr lang="en-US" sz="1050" b="1" kern="100">
                          <a:solidFill>
                            <a:schemeClr val="lt1"/>
                          </a:solidFill>
                          <a:effectLst/>
                          <a:latin typeface="+mn-lt"/>
                          <a:ea typeface="+mn-ea"/>
                          <a:cs typeface="+mn-cs"/>
                        </a:rPr>
                        <a:t>MCF7&amp;MCF7</a:t>
                      </a:r>
                      <a:endParaRPr lang="zh-CN" sz="1050" b="1" kern="100">
                        <a:solidFill>
                          <a:schemeClr val="lt1"/>
                        </a:solidFill>
                        <a:effectLst/>
                        <a:latin typeface="+mn-lt"/>
                        <a:ea typeface="+mn-ea"/>
                        <a:cs typeface="+mn-cs"/>
                      </a:endParaRPr>
                    </a:p>
                  </a:txBody>
                  <a:tcPr marL="68580" marR="68580" marT="0" marB="0"/>
                </a:tc>
                <a:tc>
                  <a:txBody>
                    <a:bodyPr/>
                    <a:lstStyle/>
                    <a:p>
                      <a:pPr algn="ctr">
                        <a:lnSpc>
                          <a:spcPct val="150000"/>
                        </a:lnSpc>
                        <a:spcAft>
                          <a:spcPts val="0"/>
                        </a:spcAft>
                      </a:pPr>
                      <a:r>
                        <a:rPr lang="en-US" sz="1050" kern="100">
                          <a:effectLst/>
                        </a:rPr>
                        <a:t>67.2%</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kern="100">
                          <a:effectLst/>
                        </a:rPr>
                        <a:t>72.2%</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kern="100">
                          <a:effectLst/>
                        </a:rPr>
                        <a:t>70.2%</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ct val="150000"/>
                        </a:lnSpc>
                        <a:spcAft>
                          <a:spcPts val="0"/>
                        </a:spcAft>
                      </a:pPr>
                      <a:r>
                        <a:rPr lang="en-US" sz="1050" b="1" kern="100">
                          <a:effectLst/>
                        </a:rPr>
                        <a:t>74.6%</a:t>
                      </a:r>
                      <a:endParaRPr lang="zh-CN" sz="1050" b="1" kern="100">
                        <a:effectLst/>
                        <a:latin typeface="Times New Roman" panose="02020603050405020304"/>
                        <a:ea typeface="宋体" panose="02010600030101010101" pitchFamily="2" charset="-122"/>
                        <a:cs typeface="Times New Roman" panose="02020603050405020304"/>
                      </a:endParaRPr>
                    </a:p>
                  </a:txBody>
                  <a:tcPr marL="68580" marR="68580" marT="0" marB="0"/>
                </a:tc>
              </a:tr>
            </a:tbl>
          </a:graphicData>
        </a:graphic>
      </p:graphicFrame>
    </p:spTree>
  </p:cSld>
  <p:clrMapOvr>
    <a:masterClrMapping/>
  </p:clrMapOvr>
  <p:transition spd="slow" advClick="0" advTm="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400110"/>
          </a:xfrm>
          <a:prstGeom prst="rect">
            <a:avLst/>
          </a:prstGeom>
          <a:noFill/>
        </p:spPr>
        <p:txBody>
          <a:bodyPr wrap="square">
            <a:spAutoFit/>
          </a:bodyPr>
          <a:lstStyle/>
          <a:p>
            <a:pPr eaLnBrk="1" fontAlgn="auto" hangingPunct="1">
              <a:spcBef>
                <a:spcPts val="0"/>
              </a:spcBef>
              <a:spcAft>
                <a:spcPts val="0"/>
              </a:spcAft>
              <a:defRPr/>
            </a:pPr>
            <a:r>
              <a:rPr lang="zh-CN" altLang="en-US" sz="2000" b="1" smtClean="0">
                <a:solidFill>
                  <a:schemeClr val="bg1">
                    <a:lumMod val="95000"/>
                  </a:schemeClr>
                </a:solidFill>
                <a:latin typeface="微软雅黑" panose="020B0503020204020204" pitchFamily="34" charset="-122"/>
                <a:ea typeface="微软雅黑" panose="020B0503020204020204" pitchFamily="34" charset="-122"/>
              </a:rPr>
              <a:t>研究内容</a:t>
            </a:r>
            <a:r>
              <a:rPr lang="en-US" altLang="zh-CN" sz="2000" b="1">
                <a:solidFill>
                  <a:schemeClr val="bg1">
                    <a:lumMod val="95000"/>
                  </a:schemeClr>
                </a:solidFill>
                <a:latin typeface="微软雅黑" panose="020B0503020204020204" pitchFamily="34" charset="-122"/>
                <a:ea typeface="微软雅黑" panose="020B0503020204020204" pitchFamily="34" charset="-122"/>
              </a:rPr>
              <a:t>2</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171576" y="2020822"/>
            <a:ext cx="6162674" cy="1077218"/>
          </a:xfrm>
          <a:prstGeom prst="rect">
            <a:avLst/>
          </a:prstGeom>
          <a:noFill/>
        </p:spPr>
        <p:txBody>
          <a:bodyPr wrap="square" rtlCol="0">
            <a:spAutoFit/>
          </a:bodyPr>
          <a:lstStyle/>
          <a:p>
            <a:pPr algn="ctr" eaLnBrk="1" hangingPunct="1"/>
            <a:r>
              <a:rPr lang="zh-CN" altLang="en-US" sz="3200" smtClean="0">
                <a:solidFill>
                  <a:schemeClr val="bg1"/>
                </a:solidFill>
                <a:latin typeface="微软雅黑" panose="020B0503020204020204" pitchFamily="34" charset="-122"/>
                <a:ea typeface="微软雅黑" panose="020B0503020204020204" pitchFamily="34" charset="-122"/>
              </a:rPr>
              <a:t>基于深度学习的基因表达谱距离度量算法</a:t>
            </a:r>
            <a:r>
              <a:rPr lang="en-US" altLang="zh-CN" sz="2800" smtClean="0">
                <a:solidFill>
                  <a:schemeClr val="bg1"/>
                </a:solidFill>
                <a:latin typeface="微软雅黑" panose="020B0503020204020204" pitchFamily="34" charset="-122"/>
                <a:ea typeface="微软雅黑" panose="020B0503020204020204" pitchFamily="34" charset="-122"/>
              </a:rPr>
              <a:t>(DeepCDNet)</a:t>
            </a:r>
            <a:endParaRPr lang="zh-CN" altLang="zh-CN" sz="28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455862" cy="338554"/>
          </a:xfrm>
          <a:prstGeom prst="rect">
            <a:avLst/>
          </a:prstGeom>
          <a:noFill/>
        </p:spPr>
        <p:txBody>
          <a:bodyPr wrap="square">
            <a:spAutoFit/>
          </a:bodyPr>
          <a:lstStyle/>
          <a:p>
            <a:pPr eaLnBrk="1" fontAlgn="auto" hangingPunct="1">
              <a:spcBef>
                <a:spcPts val="0"/>
              </a:spcBef>
              <a:spcAft>
                <a:spcPts val="0"/>
              </a:spcAft>
              <a:defRPr/>
            </a:pPr>
            <a:r>
              <a:rPr lang="en-US" altLang="zh-CN" sz="1600" smtClean="0">
                <a:solidFill>
                  <a:schemeClr val="bg1">
                    <a:lumMod val="95000"/>
                  </a:schemeClr>
                </a:solidFill>
                <a:latin typeface="微软雅黑" panose="020B0503020204020204" pitchFamily="34" charset="-122"/>
                <a:ea typeface="微软雅黑" panose="020B0503020204020204" pitchFamily="34" charset="-122"/>
              </a:rPr>
              <a:t>Siamese Network</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4" name="图片 3" descr="图4"/>
          <p:cNvPicPr/>
          <p:nvPr/>
        </p:nvPicPr>
        <p:blipFill>
          <a:blip r:embed="rId2" cstate="print">
            <a:extLst>
              <a:ext uri="{28A0092B-C50C-407E-A947-70E740481C1C}">
                <a14:useLocalDpi xmlns:a14="http://schemas.microsoft.com/office/drawing/2010/main" val="0"/>
              </a:ext>
            </a:extLst>
          </a:blip>
          <a:srcRect/>
          <a:stretch>
            <a:fillRect/>
          </a:stretch>
        </p:blipFill>
        <p:spPr>
          <a:xfrm>
            <a:off x="3590924" y="692150"/>
            <a:ext cx="4905375" cy="3763169"/>
          </a:xfrm>
          <a:prstGeom prst="rect">
            <a:avLst/>
          </a:prstGeom>
          <a:noFill/>
          <a:ln>
            <a:noFill/>
          </a:ln>
        </p:spPr>
      </p:pic>
      <p:sp>
        <p:nvSpPr>
          <p:cNvPr id="5" name="矩形 4"/>
          <p:cNvSpPr/>
          <p:nvPr/>
        </p:nvSpPr>
        <p:spPr>
          <a:xfrm>
            <a:off x="167878" y="1676984"/>
            <a:ext cx="2942431" cy="1477328"/>
          </a:xfrm>
          <a:prstGeom prst="rect">
            <a:avLst/>
          </a:prstGeom>
        </p:spPr>
        <p:txBody>
          <a:bodyPr wrap="square">
            <a:spAutoFit/>
          </a:bodyPr>
          <a:lstStyle/>
          <a:p>
            <a:r>
              <a:rPr lang="zh-CN" altLang="en-US" sz="1800" smtClean="0">
                <a:solidFill>
                  <a:schemeClr val="bg1"/>
                </a:solidFill>
              </a:rPr>
              <a:t>度量学习框架：</a:t>
            </a:r>
            <a:endParaRPr lang="en-US" altLang="zh-CN" sz="1800" smtClean="0">
              <a:solidFill>
                <a:schemeClr val="bg1"/>
              </a:solidFill>
            </a:endParaRPr>
          </a:p>
          <a:p>
            <a:r>
              <a:rPr lang="zh-CN" altLang="en-US" sz="1800" smtClean="0">
                <a:solidFill>
                  <a:schemeClr val="bg1"/>
                </a:solidFill>
              </a:rPr>
              <a:t>左右两个网络结构相同，权值共享；</a:t>
            </a:r>
            <a:endParaRPr lang="en-US" altLang="zh-CN" sz="1800" smtClean="0">
              <a:solidFill>
                <a:schemeClr val="bg1"/>
              </a:solidFill>
            </a:endParaRPr>
          </a:p>
          <a:p>
            <a:r>
              <a:rPr lang="zh-CN" altLang="en-US" sz="1800" smtClean="0">
                <a:solidFill>
                  <a:schemeClr val="bg1"/>
                </a:solidFill>
              </a:rPr>
              <a:t>输入样本对</a:t>
            </a:r>
            <a:endParaRPr lang="en-US" altLang="zh-CN" sz="1800" smtClean="0">
              <a:solidFill>
                <a:schemeClr val="bg1"/>
              </a:solidFill>
            </a:endParaRPr>
          </a:p>
          <a:p>
            <a:endParaRPr lang="zh-CN" altLang="en-US" sz="180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en-US" altLang="zh-CN" sz="1600" smtClean="0">
                <a:solidFill>
                  <a:schemeClr val="bg1">
                    <a:lumMod val="95000"/>
                  </a:schemeClr>
                </a:solidFill>
                <a:latin typeface="微软雅黑" panose="020B0503020204020204" pitchFamily="34" charset="-122"/>
                <a:ea typeface="微软雅黑" panose="020B0503020204020204" pitchFamily="34" charset="-122"/>
              </a:rPr>
              <a:t>DenseNet</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84150" y="1031587"/>
            <a:ext cx="4341812" cy="646331"/>
          </a:xfrm>
          <a:prstGeom prst="rect">
            <a:avLst/>
          </a:prstGeom>
        </p:spPr>
        <p:txBody>
          <a:bodyPr wrap="square">
            <a:spAutoFit/>
          </a:bodyPr>
          <a:lstStyle/>
          <a:p>
            <a:r>
              <a:rPr lang="zh-CN" altLang="en-US" sz="1800" smtClean="0">
                <a:solidFill>
                  <a:schemeClr val="bg1"/>
                </a:solidFill>
              </a:rPr>
              <a:t>传统的卷积：将上一层的输出作为下一层的输入：</a:t>
            </a:r>
            <a:r>
              <a:rPr lang="en-US" altLang="zh-CN" sz="1800" smtClean="0">
                <a:solidFill>
                  <a:schemeClr val="bg1"/>
                </a:solidFill>
              </a:rPr>
              <a:t>L</a:t>
            </a:r>
            <a:r>
              <a:rPr lang="zh-CN" altLang="en-US" sz="1800" smtClean="0">
                <a:solidFill>
                  <a:schemeClr val="bg1"/>
                </a:solidFill>
              </a:rPr>
              <a:t>层有</a:t>
            </a:r>
            <a:r>
              <a:rPr lang="en-US" altLang="zh-CN" sz="1800" smtClean="0">
                <a:solidFill>
                  <a:schemeClr val="bg1"/>
                </a:solidFill>
              </a:rPr>
              <a:t>L</a:t>
            </a:r>
            <a:r>
              <a:rPr lang="zh-CN" altLang="en-US" sz="1800" smtClean="0">
                <a:solidFill>
                  <a:schemeClr val="bg1"/>
                </a:solidFill>
              </a:rPr>
              <a:t>个</a:t>
            </a:r>
            <a:r>
              <a:rPr lang="en-US" altLang="zh-CN" sz="1800" smtClean="0">
                <a:solidFill>
                  <a:schemeClr val="bg1"/>
                </a:solidFill>
              </a:rPr>
              <a:t>connections</a:t>
            </a:r>
            <a:endParaRPr lang="zh-CN" altLang="en-US" sz="180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169" y="1987475"/>
            <a:ext cx="1844731" cy="365465"/>
          </a:xfrm>
          <a:prstGeom prst="rect">
            <a:avLst/>
          </a:prstGeom>
        </p:spPr>
      </p:pic>
      <p:sp>
        <p:nvSpPr>
          <p:cNvPr id="6" name="矩形 5"/>
          <p:cNvSpPr/>
          <p:nvPr/>
        </p:nvSpPr>
        <p:spPr>
          <a:xfrm>
            <a:off x="184150" y="2727037"/>
            <a:ext cx="4423888" cy="646331"/>
          </a:xfrm>
          <a:prstGeom prst="rect">
            <a:avLst/>
          </a:prstGeom>
        </p:spPr>
        <p:txBody>
          <a:bodyPr wrap="square">
            <a:spAutoFit/>
          </a:bodyPr>
          <a:lstStyle/>
          <a:p>
            <a:r>
              <a:rPr lang="en-US" altLang="zh-CN" sz="1800" smtClean="0">
                <a:solidFill>
                  <a:schemeClr val="bg1"/>
                </a:solidFill>
              </a:rPr>
              <a:t>DenseNet</a:t>
            </a:r>
            <a:r>
              <a:rPr lang="zh-CN" altLang="en-US" sz="1800" smtClean="0">
                <a:solidFill>
                  <a:schemeClr val="bg1"/>
                </a:solidFill>
              </a:rPr>
              <a:t>：将前面所有层的输出作为输入：</a:t>
            </a:r>
            <a:r>
              <a:rPr lang="en-US" altLang="zh-CN" sz="1800" smtClean="0">
                <a:solidFill>
                  <a:schemeClr val="bg1"/>
                </a:solidFill>
              </a:rPr>
              <a:t>L</a:t>
            </a:r>
            <a:r>
              <a:rPr lang="zh-CN" altLang="en-US" sz="1800" smtClean="0">
                <a:solidFill>
                  <a:schemeClr val="bg1"/>
                </a:solidFill>
              </a:rPr>
              <a:t>层有</a:t>
            </a:r>
            <a:r>
              <a:rPr lang="en-US" altLang="zh-CN" sz="1800" smtClean="0">
                <a:solidFill>
                  <a:schemeClr val="bg1"/>
                </a:solidFill>
              </a:rPr>
              <a:t>L(L-1)/2</a:t>
            </a:r>
            <a:r>
              <a:rPr lang="zh-CN" altLang="en-US" sz="1800" smtClean="0">
                <a:solidFill>
                  <a:schemeClr val="bg1"/>
                </a:solidFill>
              </a:rPr>
              <a:t>个</a:t>
            </a:r>
            <a:r>
              <a:rPr lang="en-US" altLang="zh-CN" sz="1800" smtClean="0">
                <a:solidFill>
                  <a:schemeClr val="bg1"/>
                </a:solidFill>
              </a:rPr>
              <a:t>connections</a:t>
            </a:r>
            <a:endParaRPr lang="zh-CN" altLang="en-US" sz="1800">
              <a:solidFill>
                <a:schemeClr val="bg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8" y="3773564"/>
            <a:ext cx="3214687" cy="35787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2976" y="750597"/>
            <a:ext cx="4366235" cy="3204687"/>
          </a:xfrm>
          <a:prstGeom prst="rect">
            <a:avLst/>
          </a:prstGeom>
        </p:spPr>
      </p:pic>
      <p:sp>
        <p:nvSpPr>
          <p:cNvPr id="10" name="矩形 9"/>
          <p:cNvSpPr/>
          <p:nvPr/>
        </p:nvSpPr>
        <p:spPr>
          <a:xfrm>
            <a:off x="1574743" y="4560212"/>
            <a:ext cx="7407331" cy="369332"/>
          </a:xfrm>
          <a:prstGeom prst="rect">
            <a:avLst/>
          </a:prstGeom>
        </p:spPr>
        <p:txBody>
          <a:bodyPr wrap="square">
            <a:spAutoFit/>
          </a:bodyPr>
          <a:lstStyle/>
          <a:p>
            <a:r>
              <a:rPr lang="zh-CN" altLang="en-US" sz="1800">
                <a:solidFill>
                  <a:schemeClr val="bg1"/>
                </a:solidFill>
              </a:rPr>
              <a:t>缓解梯度消失问题，加强特征传播，鼓励特征复用，</a:t>
            </a:r>
            <a:r>
              <a:rPr lang="zh-CN" altLang="en-US" sz="1800" smtClean="0">
                <a:solidFill>
                  <a:schemeClr val="bg1"/>
                </a:solidFill>
              </a:rPr>
              <a:t>减少参数和计算</a:t>
            </a:r>
            <a:r>
              <a:rPr lang="zh-CN" altLang="en-US" sz="1800">
                <a:solidFill>
                  <a:schemeClr val="bg1"/>
                </a:solidFill>
              </a:rPr>
              <a:t>量</a:t>
            </a:r>
            <a:endParaRPr lang="zh-CN" altLang="en-US" sz="180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a:solidFill>
                  <a:schemeClr val="bg1">
                    <a:lumMod val="95000"/>
                  </a:schemeClr>
                </a:solidFill>
                <a:latin typeface="微软雅黑" panose="020B0503020204020204" pitchFamily="34" charset="-122"/>
                <a:ea typeface="微软雅黑" panose="020B0503020204020204" pitchFamily="34" charset="-122"/>
              </a:rPr>
              <a:t>整体</a:t>
            </a: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架构</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2048" y="1104901"/>
            <a:ext cx="6985499" cy="2454462"/>
          </a:xfrm>
          <a:prstGeom prst="rect">
            <a:avLst/>
          </a:prstGeom>
        </p:spPr>
      </p:pic>
      <p:sp>
        <p:nvSpPr>
          <p:cNvPr id="5" name="矩形 4"/>
          <p:cNvSpPr/>
          <p:nvPr/>
        </p:nvSpPr>
        <p:spPr>
          <a:xfrm>
            <a:off x="1391988" y="4085978"/>
            <a:ext cx="6417141" cy="369332"/>
          </a:xfrm>
          <a:prstGeom prst="rect">
            <a:avLst/>
          </a:prstGeom>
        </p:spPr>
        <p:txBody>
          <a:bodyPr wrap="none">
            <a:spAutoFit/>
          </a:bodyPr>
          <a:lstStyle/>
          <a:p>
            <a:r>
              <a:rPr lang="zh-CN" altLang="en-US" sz="1800" smtClean="0">
                <a:solidFill>
                  <a:schemeClr val="bg1"/>
                </a:solidFill>
              </a:rPr>
              <a:t>数据处理模块、特征提取模块、距离度量模块、性能验证模块</a:t>
            </a:r>
            <a:endParaRPr lang="zh-CN" altLang="en-US" sz="180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数据处理</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642938" y="847478"/>
            <a:ext cx="2262158" cy="369332"/>
          </a:xfrm>
          <a:prstGeom prst="rect">
            <a:avLst/>
          </a:prstGeom>
        </p:spPr>
        <p:txBody>
          <a:bodyPr wrap="none">
            <a:spAutoFit/>
          </a:bodyPr>
          <a:lstStyle/>
          <a:p>
            <a:r>
              <a:rPr lang="zh-CN" altLang="en-US" sz="1800" smtClean="0">
                <a:solidFill>
                  <a:schemeClr val="bg1"/>
                </a:solidFill>
              </a:rPr>
              <a:t>表达谱数据维度转换</a:t>
            </a:r>
            <a:endParaRPr lang="zh-CN" altLang="en-US" sz="1800">
              <a:solidFill>
                <a:schemeClr val="bg1"/>
              </a:solidFill>
            </a:endParaRPr>
          </a:p>
        </p:txBody>
      </p:sp>
      <mc:AlternateContent xmlns:mc="http://schemas.openxmlformats.org/markup-compatibility/2006">
        <mc:Choice xmlns:a14="http://schemas.microsoft.com/office/drawing/2010/main" Requires="a14">
          <p:sp>
            <p:nvSpPr>
              <p:cNvPr id="9" name="矩形 8"/>
              <p:cNvSpPr/>
              <p:nvPr/>
            </p:nvSpPr>
            <p:spPr>
              <a:xfrm>
                <a:off x="477044" y="1247371"/>
                <a:ext cx="8332374" cy="672428"/>
              </a:xfrm>
              <a:prstGeom prst="rect">
                <a:avLst/>
              </a:prstGeom>
            </p:spPr>
            <p:txBody>
              <a:bodyPr wrap="square">
                <a:spAutoFit/>
              </a:bodyPr>
              <a:lstStyle/>
              <a:p>
                <a:r>
                  <a:rPr lang="en-US" altLang="zh-CN" sz="1800" smtClean="0"/>
                  <a:t>    </a:t>
                </a:r>
                <a:r>
                  <a:rPr lang="zh-CN" altLang="zh-CN" sz="1800" smtClean="0">
                    <a:solidFill>
                      <a:schemeClr val="bg1"/>
                    </a:solidFill>
                    <a:latin typeface="仿宋" pitchFamily="49" charset="-122"/>
                    <a:ea typeface="仿宋" pitchFamily="49" charset="-122"/>
                  </a:rPr>
                  <a:t>对于</a:t>
                </a:r>
                <a:r>
                  <a:rPr lang="zh-CN" altLang="zh-CN" sz="1800">
                    <a:solidFill>
                      <a:schemeClr val="bg1"/>
                    </a:solidFill>
                    <a:latin typeface="仿宋" pitchFamily="49" charset="-122"/>
                    <a:ea typeface="仿宋" pitchFamily="49" charset="-122"/>
                  </a:rPr>
                  <a:t>维度为</a:t>
                </a:r>
                <a:r>
                  <a:rPr lang="en-US" altLang="zh-CN" sz="1800">
                    <a:solidFill>
                      <a:schemeClr val="bg1"/>
                    </a:solidFill>
                    <a:latin typeface="仿宋" pitchFamily="49" charset="-122"/>
                    <a:ea typeface="仿宋" pitchFamily="49" charset="-122"/>
                  </a:rPr>
                  <a:t>N</a:t>
                </a:r>
                <a:r>
                  <a:rPr lang="zh-CN" altLang="zh-CN" sz="1800">
                    <a:solidFill>
                      <a:schemeClr val="bg1"/>
                    </a:solidFill>
                    <a:latin typeface="仿宋" pitchFamily="49" charset="-122"/>
                    <a:ea typeface="仿宋" pitchFamily="49" charset="-122"/>
                  </a:rPr>
                  <a:t>的样本，转换为</a:t>
                </a:r>
                <a:r>
                  <a:rPr lang="en-US" altLang="zh-CN" sz="1800">
                    <a:solidFill>
                      <a:schemeClr val="bg1"/>
                    </a:solidFill>
                    <a:latin typeface="仿宋" pitchFamily="49" charset="-122"/>
                    <a:ea typeface="仿宋" pitchFamily="49" charset="-122"/>
                  </a:rPr>
                  <a:t>x*x</a:t>
                </a:r>
                <a:r>
                  <a:rPr lang="zh-CN" altLang="zh-CN" sz="1800">
                    <a:solidFill>
                      <a:schemeClr val="bg1"/>
                    </a:solidFill>
                    <a:latin typeface="仿宋" pitchFamily="49" charset="-122"/>
                    <a:ea typeface="仿宋" pitchFamily="49" charset="-122"/>
                  </a:rPr>
                  <a:t>的矩阵，其中</a:t>
                </a:r>
                <a:r>
                  <a:rPr lang="en-US" altLang="zh-CN" sz="1800">
                    <a:solidFill>
                      <a:schemeClr val="bg1"/>
                    </a:solidFill>
                    <a:latin typeface="仿宋" pitchFamily="49" charset="-122"/>
                    <a:ea typeface="仿宋" pitchFamily="49" charset="-122"/>
                  </a:rPr>
                  <a:t>x</a:t>
                </a:r>
                <a:r>
                  <a:rPr lang="zh-CN" altLang="zh-CN" sz="1800">
                    <a:solidFill>
                      <a:schemeClr val="bg1"/>
                    </a:solidFill>
                    <a:latin typeface="仿宋" pitchFamily="49" charset="-122"/>
                    <a:ea typeface="仿宋" pitchFamily="49" charset="-122"/>
                  </a:rPr>
                  <a:t>通过公式</a:t>
                </a:r>
                <a14:m>
                  <m:oMath xmlns:m="http://schemas.openxmlformats.org/officeDocument/2006/math">
                    <m:r>
                      <a:rPr lang="en-US" altLang="zh-CN" sz="1800" i="1">
                        <a:solidFill>
                          <a:schemeClr val="bg1"/>
                        </a:solidFill>
                        <a:latin typeface="Cambria Math"/>
                      </a:rPr>
                      <m:t>𝑥</m:t>
                    </m:r>
                    <m:r>
                      <a:rPr lang="en-US" altLang="zh-CN" sz="1800" i="1">
                        <a:solidFill>
                          <a:schemeClr val="bg1"/>
                        </a:solidFill>
                        <a:latin typeface="Cambria Math"/>
                      </a:rPr>
                      <m:t>=</m:t>
                    </m:r>
                    <m:rad>
                      <m:radPr>
                        <m:degHide m:val="on"/>
                        <m:ctrlPr>
                          <a:rPr lang="zh-CN" altLang="zh-CN" sz="1800" i="1">
                            <a:solidFill>
                              <a:schemeClr val="bg1"/>
                            </a:solidFill>
                            <a:latin typeface="Cambria Math"/>
                          </a:rPr>
                        </m:ctrlPr>
                      </m:radPr>
                      <m:deg/>
                      <m:e>
                        <m:r>
                          <a:rPr lang="en-US" altLang="zh-CN" sz="1800" i="1">
                            <a:solidFill>
                              <a:schemeClr val="bg1"/>
                            </a:solidFill>
                            <a:latin typeface="Cambria Math"/>
                          </a:rPr>
                          <m:t>𝑁</m:t>
                        </m:r>
                      </m:e>
                    </m:rad>
                  </m:oMath>
                </a14:m>
                <a:r>
                  <a:rPr lang="zh-CN" altLang="en-US" sz="1800" smtClean="0">
                    <a:solidFill>
                      <a:schemeClr val="bg1"/>
                    </a:solidFill>
                    <a:latin typeface="仿宋" pitchFamily="49" charset="-122"/>
                    <a:ea typeface="仿宋" pitchFamily="49" charset="-122"/>
                  </a:rPr>
                  <a:t>（向上取整）</a:t>
                </a:r>
                <a:r>
                  <a:rPr lang="zh-CN" altLang="zh-CN" sz="1800" smtClean="0">
                    <a:solidFill>
                      <a:schemeClr val="bg1"/>
                    </a:solidFill>
                    <a:latin typeface="仿宋" pitchFamily="49" charset="-122"/>
                    <a:ea typeface="仿宋" pitchFamily="49" charset="-122"/>
                  </a:rPr>
                  <a:t>获得</a:t>
                </a:r>
                <a:r>
                  <a:rPr lang="zh-CN" altLang="en-US" sz="1800" smtClean="0">
                    <a:solidFill>
                      <a:schemeClr val="bg1"/>
                    </a:solidFill>
                    <a:latin typeface="仿宋" pitchFamily="49" charset="-122"/>
                    <a:ea typeface="仿宋" pitchFamily="49" charset="-122"/>
                  </a:rPr>
                  <a:t>，</a:t>
                </a:r>
                <a:r>
                  <a:rPr lang="zh-CN" altLang="zh-CN" sz="1800" smtClean="0">
                    <a:solidFill>
                      <a:schemeClr val="bg1"/>
                    </a:solidFill>
                    <a:latin typeface="仿宋" pitchFamily="49" charset="-122"/>
                    <a:ea typeface="仿宋" pitchFamily="49" charset="-122"/>
                  </a:rPr>
                  <a:t>多</a:t>
                </a:r>
                <a:r>
                  <a:rPr lang="zh-CN" altLang="zh-CN" sz="1800">
                    <a:solidFill>
                      <a:schemeClr val="bg1"/>
                    </a:solidFill>
                    <a:latin typeface="仿宋" pitchFamily="49" charset="-122"/>
                    <a:ea typeface="仿宋" pitchFamily="49" charset="-122"/>
                  </a:rPr>
                  <a:t>出来的像素位置做补</a:t>
                </a:r>
                <a:r>
                  <a:rPr lang="en-US" altLang="zh-CN" sz="1800">
                    <a:solidFill>
                      <a:schemeClr val="bg1"/>
                    </a:solidFill>
                    <a:latin typeface="仿宋" pitchFamily="49" charset="-122"/>
                    <a:ea typeface="仿宋" pitchFamily="49" charset="-122"/>
                  </a:rPr>
                  <a:t>0</a:t>
                </a:r>
                <a:r>
                  <a:rPr lang="zh-CN" altLang="zh-CN" sz="1800" smtClean="0">
                    <a:solidFill>
                      <a:schemeClr val="bg1"/>
                    </a:solidFill>
                    <a:latin typeface="仿宋" pitchFamily="49" charset="-122"/>
                    <a:ea typeface="仿宋" pitchFamily="49" charset="-122"/>
                  </a:rPr>
                  <a:t>处理</a:t>
                </a:r>
                <a:r>
                  <a:rPr lang="zh-CN" altLang="en-US" sz="1800" smtClean="0">
                    <a:solidFill>
                      <a:schemeClr val="bg1"/>
                    </a:solidFill>
                    <a:latin typeface="仿宋" pitchFamily="49" charset="-122"/>
                    <a:ea typeface="仿宋" pitchFamily="49" charset="-122"/>
                  </a:rPr>
                  <a:t>。</a:t>
                </a:r>
                <a:endParaRPr lang="zh-CN" altLang="en-US" sz="1800">
                  <a:solidFill>
                    <a:schemeClr val="bg1"/>
                  </a:solidFill>
                  <a:latin typeface="仿宋" pitchFamily="49" charset="-122"/>
                  <a:ea typeface="仿宋" pitchFamily="49" charset="-122"/>
                </a:endParaRPr>
              </a:p>
            </p:txBody>
          </p:sp>
        </mc:Choice>
        <mc:Fallback>
          <p:sp>
            <p:nvSpPr>
              <p:cNvPr id="9" name="矩形 8"/>
              <p:cNvSpPr>
                <a:spLocks noRot="1" noChangeAspect="1" noMove="1" noResize="1" noEditPoints="1" noAdjustHandles="1" noChangeArrowheads="1" noChangeShapeType="1" noTextEdit="1"/>
              </p:cNvSpPr>
              <p:nvPr/>
            </p:nvSpPr>
            <p:spPr>
              <a:xfrm>
                <a:off x="477044" y="1247371"/>
                <a:ext cx="8332374" cy="672428"/>
              </a:xfrm>
              <a:prstGeom prst="rect">
                <a:avLst/>
              </a:prstGeom>
              <a:blipFill rotWithShape="1">
                <a:blip r:embed="rId2"/>
                <a:stretch>
                  <a:fillRect l="-585" t="-5455" b="-13636"/>
                </a:stretch>
              </a:blipFill>
            </p:spPr>
            <p:txBody>
              <a:bodyPr/>
              <a:lstStyle/>
              <a:p>
                <a:r>
                  <a:rPr lang="zh-CN" altLang="en-US">
                    <a:noFill/>
                  </a:rPr>
                  <a:t> </a:t>
                </a:r>
                <a:endParaRPr lang="zh-CN" altLang="en-US">
                  <a:noFill/>
                </a:endParaRP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327" y="2429852"/>
            <a:ext cx="3089264" cy="210212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333" y="2429852"/>
            <a:ext cx="3162035" cy="2102120"/>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网络设计</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矩形 12"/>
          <p:cNvSpPr/>
          <p:nvPr/>
        </p:nvSpPr>
        <p:spPr>
          <a:xfrm>
            <a:off x="88316" y="4575171"/>
            <a:ext cx="9055684" cy="307777"/>
          </a:xfrm>
          <a:prstGeom prst="rect">
            <a:avLst/>
          </a:prstGeom>
        </p:spPr>
        <p:txBody>
          <a:bodyPr wrap="none">
            <a:spAutoFit/>
          </a:bodyPr>
          <a:lstStyle/>
          <a:p>
            <a:r>
              <a:rPr lang="zh-CN" altLang="en-US" sz="1400">
                <a:solidFill>
                  <a:schemeClr val="bg1"/>
                </a:solidFill>
              </a:rPr>
              <a:t>交叉熵负责增加</a:t>
            </a:r>
            <a:r>
              <a:rPr lang="en-US" altLang="zh-CN" sz="1400">
                <a:solidFill>
                  <a:schemeClr val="bg1"/>
                </a:solidFill>
              </a:rPr>
              <a:t>inter-class</a:t>
            </a:r>
            <a:r>
              <a:rPr lang="zh-CN" altLang="en-US" sz="1400">
                <a:solidFill>
                  <a:schemeClr val="bg1"/>
                </a:solidFill>
              </a:rPr>
              <a:t>距离，</a:t>
            </a:r>
            <a:r>
              <a:rPr lang="en-US" altLang="zh-CN" sz="1400">
                <a:solidFill>
                  <a:schemeClr val="bg1"/>
                </a:solidFill>
              </a:rPr>
              <a:t>center-loss</a:t>
            </a:r>
            <a:r>
              <a:rPr lang="zh-CN" altLang="en-US" sz="1400">
                <a:solidFill>
                  <a:schemeClr val="bg1"/>
                </a:solidFill>
              </a:rPr>
              <a:t>负责减小</a:t>
            </a:r>
            <a:r>
              <a:rPr lang="en-US" altLang="zh-CN" sz="1400">
                <a:solidFill>
                  <a:schemeClr val="bg1"/>
                </a:solidFill>
              </a:rPr>
              <a:t>intra-class</a:t>
            </a:r>
            <a:r>
              <a:rPr lang="zh-CN" altLang="en-US" sz="1400">
                <a:solidFill>
                  <a:schemeClr val="bg1"/>
                </a:solidFill>
              </a:rPr>
              <a:t>距离，这样学习到的特征判别度会更高。</a:t>
            </a:r>
            <a:endParaRPr lang="zh-CN" altLang="en-US" sz="1400">
              <a:solidFill>
                <a:schemeClr val="bg1"/>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98968"/>
            <a:ext cx="9144000" cy="1780953"/>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400" y="228600"/>
            <a:ext cx="5173475" cy="2262319"/>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训练网络</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3716338" y="977481"/>
            <a:ext cx="4246675" cy="369332"/>
          </a:xfrm>
          <a:prstGeom prst="rect">
            <a:avLst/>
          </a:prstGeom>
        </p:spPr>
        <p:txBody>
          <a:bodyPr wrap="none">
            <a:spAutoFit/>
          </a:bodyPr>
          <a:lstStyle/>
          <a:p>
            <a:r>
              <a:rPr lang="en-US" altLang="zh-CN" sz="1800" smtClean="0">
                <a:solidFill>
                  <a:schemeClr val="bg1"/>
                </a:solidFill>
              </a:rPr>
              <a:t>采取隐式度量学习的思路对其进行训练</a:t>
            </a:r>
            <a:endParaRPr lang="zh-CN" altLang="en-US" sz="1800">
              <a:solidFill>
                <a:schemeClr val="bg1"/>
              </a:solidFill>
            </a:endParaRPr>
          </a:p>
        </p:txBody>
      </p:sp>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960438" y="980753"/>
          <a:ext cx="2317750" cy="339725"/>
        </p:xfrm>
        <a:graphic>
          <a:graphicData uri="http://schemas.openxmlformats.org/presentationml/2006/ole">
            <mc:AlternateContent xmlns:mc="http://schemas.openxmlformats.org/markup-compatibility/2006">
              <mc:Choice xmlns:v="urn:schemas-microsoft-com:vml" Requires="v">
                <p:oleObj spid="_x0000_s7258" name="Formula" r:id="rId2" imgW="8886825" imgH="1323975" progId="Equation.Ribbit">
                  <p:embed/>
                </p:oleObj>
              </mc:Choice>
              <mc:Fallback>
                <p:oleObj name="Formula" r:id="rId2" imgW="8886825" imgH="1323975" progId="Equation.Ribbit">
                  <p:embed/>
                  <p:pic>
                    <p:nvPicPr>
                      <p:cNvPr id="0" name="Object 1"/>
                      <p:cNvPicPr>
                        <a:picLocks noChangeAspect="1" noChangeArrowheads="1"/>
                      </p:cNvPicPr>
                      <p:nvPr/>
                    </p:nvPicPr>
                    <p:blipFill>
                      <a:blip r:embed="rId3"/>
                      <a:srcRect/>
                      <a:stretch>
                        <a:fillRect/>
                      </a:stretch>
                    </p:blipFill>
                    <p:spPr bwMode="auto">
                      <a:xfrm>
                        <a:off x="960438" y="980753"/>
                        <a:ext cx="2317750" cy="339725"/>
                      </a:xfrm>
                      <a:prstGeom prst="rect">
                        <a:avLst/>
                      </a:prstGeom>
                      <a:noFill/>
                    </p:spPr>
                  </p:pic>
                </p:oleObj>
              </mc:Fallback>
            </mc:AlternateContent>
          </a:graphicData>
        </a:graphic>
      </p:graphicFrame>
      <p:sp>
        <p:nvSpPr>
          <p:cNvPr id="7" name="Rectangle 3"/>
          <p:cNvSpPr>
            <a:spLocks noChangeArrowheads="1"/>
          </p:cNvSpPr>
          <p:nvPr/>
        </p:nvSpPr>
        <p:spPr bwMode="auto">
          <a:xfrm>
            <a:off x="0" y="17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0" name="图片 9"/>
          <p:cNvPicPr/>
          <p:nvPr/>
        </p:nvPicPr>
        <p:blipFill>
          <a:blip r:embed="rId4" cstate="print">
            <a:extLst>
              <a:ext uri="{28A0092B-C50C-407E-A947-70E740481C1C}">
                <a14:useLocalDpi xmlns:a14="http://schemas.microsoft.com/office/drawing/2010/main" val="0"/>
              </a:ext>
            </a:extLst>
          </a:blip>
          <a:stretch>
            <a:fillRect/>
          </a:stretch>
        </p:blipFill>
        <p:spPr>
          <a:xfrm>
            <a:off x="300928" y="1596011"/>
            <a:ext cx="8542144" cy="3160192"/>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150937"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实验验证</a:t>
            </a:r>
            <a:r>
              <a:rPr lang="en-US" altLang="zh-CN" sz="1600" smtClean="0">
                <a:solidFill>
                  <a:schemeClr val="bg1">
                    <a:lumMod val="95000"/>
                  </a:schemeClr>
                </a:solidFill>
                <a:latin typeface="微软雅黑" panose="020B0503020204020204" pitchFamily="34" charset="-122"/>
                <a:ea typeface="微软雅黑" panose="020B0503020204020204" pitchFamily="34" charset="-122"/>
              </a:rPr>
              <a:t>1</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3"/>
          <p:cNvSpPr>
            <a:spLocks noChangeArrowheads="1"/>
          </p:cNvSpPr>
          <p:nvPr/>
        </p:nvSpPr>
        <p:spPr bwMode="auto">
          <a:xfrm>
            <a:off x="0" y="17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1" name="图片 10"/>
          <p:cNvPicPr/>
          <p:nvPr/>
        </p:nvPicPr>
        <p:blipFill>
          <a:blip r:embed="rId2" cstate="print">
            <a:extLst>
              <a:ext uri="{28A0092B-C50C-407E-A947-70E740481C1C}">
                <a14:useLocalDpi xmlns:a14="http://schemas.microsoft.com/office/drawing/2010/main" val="0"/>
              </a:ext>
            </a:extLst>
          </a:blip>
          <a:stretch>
            <a:fillRect/>
          </a:stretch>
        </p:blipFill>
        <p:spPr>
          <a:xfrm>
            <a:off x="1781175" y="174624"/>
            <a:ext cx="7191375" cy="4826001"/>
          </a:xfrm>
          <a:prstGeom prst="rect">
            <a:avLst/>
          </a:prstGeom>
        </p:spPr>
      </p:pic>
      <p:sp>
        <p:nvSpPr>
          <p:cNvPr id="13" name="矩形 12"/>
          <p:cNvSpPr/>
          <p:nvPr/>
        </p:nvSpPr>
        <p:spPr>
          <a:xfrm>
            <a:off x="411163" y="1814001"/>
            <a:ext cx="1116013" cy="923330"/>
          </a:xfrm>
          <a:prstGeom prst="rect">
            <a:avLst/>
          </a:prstGeom>
        </p:spPr>
        <p:txBody>
          <a:bodyPr wrap="square">
            <a:spAutoFit/>
          </a:bodyPr>
          <a:lstStyle/>
          <a:p>
            <a:r>
              <a:rPr lang="en-US" altLang="zh-CN" sz="1800" smtClean="0">
                <a:solidFill>
                  <a:schemeClr val="bg1"/>
                </a:solidFill>
              </a:rPr>
              <a:t>978</a:t>
            </a:r>
            <a:r>
              <a:rPr lang="zh-CN" altLang="en-US" sz="1800" smtClean="0">
                <a:solidFill>
                  <a:schemeClr val="bg1"/>
                </a:solidFill>
              </a:rPr>
              <a:t>维度数据分类准确率</a:t>
            </a:r>
            <a:endParaRPr lang="zh-CN" altLang="en-US" sz="180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979612"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实验验证</a:t>
            </a:r>
            <a:r>
              <a:rPr lang="en-US" altLang="zh-CN" sz="1600" smtClean="0">
                <a:solidFill>
                  <a:schemeClr val="bg1">
                    <a:lumMod val="95000"/>
                  </a:schemeClr>
                </a:solidFill>
                <a:latin typeface="微软雅黑" panose="020B0503020204020204" pitchFamily="34" charset="-122"/>
                <a:ea typeface="微软雅黑" panose="020B0503020204020204" pitchFamily="34" charset="-122"/>
              </a:rPr>
              <a:t>1</a:t>
            </a: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准确率</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3"/>
          <p:cNvSpPr>
            <a:spLocks noChangeArrowheads="1"/>
          </p:cNvSpPr>
          <p:nvPr/>
        </p:nvSpPr>
        <p:spPr bwMode="auto">
          <a:xfrm>
            <a:off x="0" y="17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2" name="表格 1"/>
          <p:cNvGraphicFramePr>
            <a:graphicFrameLocks noGrp="1"/>
          </p:cNvGraphicFramePr>
          <p:nvPr/>
        </p:nvGraphicFramePr>
        <p:xfrm>
          <a:off x="228600" y="876296"/>
          <a:ext cx="8686800" cy="3848107"/>
        </p:xfrm>
        <a:graphic>
          <a:graphicData uri="http://schemas.openxmlformats.org/drawingml/2006/table">
            <a:tbl>
              <a:tblPr firstRow="1" firstCol="1" bandRow="1">
                <a:tableStyleId>{5C22544A-7EE6-4342-B048-85BDC9FD1C3A}</a:tableStyleId>
              </a:tblPr>
              <a:tblGrid>
                <a:gridCol w="1412474"/>
                <a:gridCol w="1117123"/>
                <a:gridCol w="1068477"/>
                <a:gridCol w="1193566"/>
                <a:gridCol w="1190091"/>
                <a:gridCol w="1150132"/>
                <a:gridCol w="1554937"/>
              </a:tblGrid>
              <a:tr h="376411">
                <a:tc>
                  <a:txBody>
                    <a:bodyPr/>
                    <a:lstStyle/>
                    <a:p>
                      <a:pPr marR="21590" algn="ctr">
                        <a:lnSpc>
                          <a:spcPts val="2015"/>
                        </a:lnSpc>
                        <a:spcAft>
                          <a:spcPts val="0"/>
                        </a:spcAft>
                      </a:pPr>
                      <a:r>
                        <a:rPr lang="zh-CN" sz="1050" kern="100">
                          <a:effectLst/>
                        </a:rPr>
                        <a:t>算法</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LMNN</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SDML</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LSML</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LFDA</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GSEA</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solidFill>
                      <a:schemeClr val="accent1"/>
                    </a:solidFill>
                  </a:tcPr>
                </a:tc>
                <a:tc>
                  <a:txBody>
                    <a:bodyPr/>
                    <a:lstStyle/>
                    <a:p>
                      <a:pPr marR="21590" algn="ctr">
                        <a:lnSpc>
                          <a:spcPts val="2015"/>
                        </a:lnSpc>
                        <a:spcAft>
                          <a:spcPts val="0"/>
                        </a:spcAft>
                      </a:pPr>
                      <a:r>
                        <a:rPr lang="en-US" sz="1050" kern="100">
                          <a:effectLst/>
                        </a:rPr>
                        <a:t>DeepCDNet</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r>
              <a:tr h="385744">
                <a:tc>
                  <a:txBody>
                    <a:bodyPr/>
                    <a:lstStyle/>
                    <a:p>
                      <a:pPr marR="21590" algn="ctr">
                        <a:lnSpc>
                          <a:spcPts val="2015"/>
                        </a:lnSpc>
                        <a:spcAft>
                          <a:spcPts val="0"/>
                        </a:spcAft>
                      </a:pPr>
                      <a:r>
                        <a:rPr lang="zh-CN" sz="1050" kern="100">
                          <a:effectLst/>
                        </a:rPr>
                        <a:t>实验组</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gridSpan="6">
                  <a:txBody>
                    <a:bodyPr/>
                    <a:lstStyle/>
                    <a:p>
                      <a:pPr algn="ctr">
                        <a:lnSpc>
                          <a:spcPts val="2015"/>
                        </a:lnSpc>
                        <a:spcAft>
                          <a:spcPts val="0"/>
                        </a:spcAft>
                      </a:pPr>
                      <a:r>
                        <a:rPr lang="en-US" sz="1200" kern="100" smtClean="0">
                          <a:effectLst/>
                        </a:rPr>
                        <a:t>MCF7</a:t>
                      </a:r>
                      <a:r>
                        <a:rPr lang="en-US" altLang="zh-CN" sz="1200" b="1" kern="100" smtClean="0">
                          <a:solidFill>
                            <a:srgbClr val="0070C0"/>
                          </a:solidFill>
                          <a:effectLst/>
                        </a:rPr>
                        <a:t>&amp;</a:t>
                      </a:r>
                      <a:r>
                        <a:rPr lang="en-US" sz="1200" kern="100" smtClean="0">
                          <a:effectLst/>
                        </a:rPr>
                        <a:t>A375</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hMerge="1">
                  <a:tcPr/>
                </a:tc>
                <a:tc hMerge="1">
                  <a:tcPr/>
                </a:tc>
                <a:tc hMerge="1">
                  <a:tcPr/>
                </a:tc>
                <a:tc hMerge="1">
                  <a:tcPr/>
                </a:tc>
                <a:tc hMerge="1">
                  <a:tcPr/>
                </a:tc>
              </a:tr>
              <a:tr h="385744">
                <a:tc>
                  <a:txBody>
                    <a:bodyPr/>
                    <a:lstStyle/>
                    <a:p>
                      <a:pPr marR="21590" algn="ctr">
                        <a:lnSpc>
                          <a:spcPts val="2015"/>
                        </a:lnSpc>
                        <a:spcAft>
                          <a:spcPts val="0"/>
                        </a:spcAft>
                      </a:pPr>
                      <a:r>
                        <a:rPr lang="zh-CN" sz="1050" kern="100">
                          <a:effectLst/>
                        </a:rPr>
                        <a:t>准确度</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90%</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81.9%</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81.6%</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73.6%</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92.2%</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solidFill>
                      <a:schemeClr val="bg1"/>
                    </a:solidFill>
                  </a:tcPr>
                </a:tc>
                <a:tc>
                  <a:txBody>
                    <a:bodyPr/>
                    <a:lstStyle/>
                    <a:p>
                      <a:pPr algn="ctr">
                        <a:lnSpc>
                          <a:spcPts val="2015"/>
                        </a:lnSpc>
                        <a:spcAft>
                          <a:spcPts val="0"/>
                        </a:spcAft>
                      </a:pPr>
                      <a:r>
                        <a:rPr lang="en-US" sz="1200" b="1" kern="100">
                          <a:solidFill>
                            <a:srgbClr val="FF0000"/>
                          </a:solidFill>
                          <a:effectLst/>
                        </a:rPr>
                        <a:t>99.8%</a:t>
                      </a:r>
                      <a:endParaRPr lang="zh-CN" sz="1200" b="1" kern="100">
                        <a:solidFill>
                          <a:srgbClr val="FF0000"/>
                        </a:solidFill>
                        <a:effectLst/>
                        <a:latin typeface="Times New Roman" panose="02020603050405020304"/>
                        <a:ea typeface="宋体" panose="02010600030101010101" pitchFamily="2" charset="-122"/>
                        <a:cs typeface="Times New Roman" panose="02020603050405020304"/>
                      </a:endParaRPr>
                    </a:p>
                  </a:txBody>
                  <a:tcPr marL="68580" marR="68580" marT="0" marB="0"/>
                </a:tc>
              </a:tr>
              <a:tr h="385744">
                <a:tc>
                  <a:txBody>
                    <a:bodyPr/>
                    <a:lstStyle/>
                    <a:p>
                      <a:pPr marR="21590" algn="ctr">
                        <a:lnSpc>
                          <a:spcPts val="2015"/>
                        </a:lnSpc>
                        <a:spcAft>
                          <a:spcPts val="0"/>
                        </a:spcAft>
                      </a:pPr>
                      <a:r>
                        <a:rPr lang="zh-CN" sz="1050" kern="100">
                          <a:effectLst/>
                        </a:rPr>
                        <a:t>时间</a:t>
                      </a:r>
                      <a:r>
                        <a:rPr lang="en-US" sz="1050" kern="100">
                          <a:effectLst/>
                        </a:rPr>
                        <a:t>/S</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49.49</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b="0" kern="100">
                          <a:effectLst/>
                        </a:rPr>
                        <a:t>3.38</a:t>
                      </a:r>
                      <a:endParaRPr lang="zh-CN" sz="1200" b="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66.62</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3.80</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613.81</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1833.32</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r>
              <a:tr h="385744">
                <a:tc>
                  <a:txBody>
                    <a:bodyPr/>
                    <a:lstStyle/>
                    <a:p>
                      <a:pPr marR="21590" algn="ctr">
                        <a:lnSpc>
                          <a:spcPts val="2015"/>
                        </a:lnSpc>
                        <a:spcAft>
                          <a:spcPts val="0"/>
                        </a:spcAft>
                      </a:pPr>
                      <a:r>
                        <a:rPr lang="zh-CN" sz="1050" kern="100">
                          <a:effectLst/>
                        </a:rPr>
                        <a:t>实验组</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gridSpan="6">
                  <a:txBody>
                    <a:bodyPr/>
                    <a:lstStyle/>
                    <a:p>
                      <a:pPr algn="ctr">
                        <a:lnSpc>
                          <a:spcPts val="2015"/>
                        </a:lnSpc>
                        <a:spcAft>
                          <a:spcPts val="0"/>
                        </a:spcAft>
                      </a:pPr>
                      <a:r>
                        <a:rPr lang="en-US" sz="1200" kern="100" smtClean="0">
                          <a:effectLst/>
                        </a:rPr>
                        <a:t>MCF7</a:t>
                      </a:r>
                      <a:r>
                        <a:rPr lang="en-US" altLang="zh-CN" sz="1200" b="1" kern="100" smtClean="0">
                          <a:solidFill>
                            <a:srgbClr val="0070C0"/>
                          </a:solidFill>
                          <a:effectLst/>
                        </a:rPr>
                        <a:t>&amp;</a:t>
                      </a:r>
                      <a:r>
                        <a:rPr lang="en-US" sz="1200" kern="100" smtClean="0">
                          <a:effectLst/>
                        </a:rPr>
                        <a:t>PC3</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b"/>
                </a:tc>
                <a:tc hMerge="1">
                  <a:tcPr/>
                </a:tc>
                <a:tc hMerge="1">
                  <a:tcPr/>
                </a:tc>
                <a:tc hMerge="1">
                  <a:tcPr/>
                </a:tc>
                <a:tc hMerge="1">
                  <a:tcPr/>
                </a:tc>
                <a:tc hMerge="1">
                  <a:tcPr/>
                </a:tc>
              </a:tr>
              <a:tr h="385744">
                <a:tc>
                  <a:txBody>
                    <a:bodyPr/>
                    <a:lstStyle/>
                    <a:p>
                      <a:pPr marR="21590" algn="ctr">
                        <a:lnSpc>
                          <a:spcPts val="2015"/>
                        </a:lnSpc>
                        <a:spcAft>
                          <a:spcPts val="0"/>
                        </a:spcAft>
                      </a:pPr>
                      <a:r>
                        <a:rPr lang="zh-CN" sz="1050" kern="100">
                          <a:effectLst/>
                        </a:rPr>
                        <a:t>准确度</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68.8%</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67.0%</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64.4%</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64.7%</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80.6%</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solidFill>
                      <a:schemeClr val="bg1"/>
                    </a:solidFill>
                  </a:tcPr>
                </a:tc>
                <a:tc>
                  <a:txBody>
                    <a:bodyPr/>
                    <a:lstStyle/>
                    <a:p>
                      <a:pPr algn="ctr">
                        <a:lnSpc>
                          <a:spcPts val="2015"/>
                        </a:lnSpc>
                        <a:spcAft>
                          <a:spcPts val="0"/>
                        </a:spcAft>
                      </a:pPr>
                      <a:r>
                        <a:rPr lang="en-US" sz="1200" b="1" kern="100">
                          <a:solidFill>
                            <a:srgbClr val="FF0000"/>
                          </a:solidFill>
                          <a:effectLst/>
                        </a:rPr>
                        <a:t>97.3%</a:t>
                      </a:r>
                      <a:endParaRPr lang="zh-CN" sz="1200" b="1" kern="100">
                        <a:solidFill>
                          <a:srgbClr val="FF0000"/>
                        </a:solidFill>
                        <a:effectLst/>
                        <a:latin typeface="Times New Roman" panose="02020603050405020304"/>
                        <a:ea typeface="宋体" panose="02010600030101010101" pitchFamily="2" charset="-122"/>
                        <a:cs typeface="Times New Roman" panose="02020603050405020304"/>
                      </a:endParaRPr>
                    </a:p>
                  </a:txBody>
                  <a:tcPr marL="68580" marR="68580" marT="0" marB="0"/>
                </a:tc>
              </a:tr>
              <a:tr h="385744">
                <a:tc>
                  <a:txBody>
                    <a:bodyPr/>
                    <a:lstStyle/>
                    <a:p>
                      <a:pPr marR="21590" algn="ctr">
                        <a:lnSpc>
                          <a:spcPts val="2015"/>
                        </a:lnSpc>
                        <a:spcAft>
                          <a:spcPts val="0"/>
                        </a:spcAft>
                      </a:pPr>
                      <a:r>
                        <a:rPr lang="zh-CN" sz="1050" kern="100">
                          <a:effectLst/>
                        </a:rPr>
                        <a:t>时间</a:t>
                      </a:r>
                      <a:r>
                        <a:rPr lang="en-US" sz="1050" kern="100">
                          <a:effectLst/>
                        </a:rPr>
                        <a:t>/S</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56.16</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b="0" kern="100">
                          <a:solidFill>
                            <a:schemeClr val="tx1"/>
                          </a:solidFill>
                          <a:effectLst/>
                        </a:rPr>
                        <a:t>3.78</a:t>
                      </a:r>
                      <a:endParaRPr lang="zh-CN" sz="1200" b="0" kern="100">
                        <a:solidFill>
                          <a:schemeClr val="tx1"/>
                        </a:solidFill>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16.50</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3.85</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589.24</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1890.40</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r>
              <a:tr h="385744">
                <a:tc>
                  <a:txBody>
                    <a:bodyPr/>
                    <a:lstStyle/>
                    <a:p>
                      <a:pPr marR="21590" algn="ctr">
                        <a:lnSpc>
                          <a:spcPts val="2015"/>
                        </a:lnSpc>
                        <a:spcAft>
                          <a:spcPts val="0"/>
                        </a:spcAft>
                      </a:pPr>
                      <a:r>
                        <a:rPr lang="zh-CN" sz="1050" kern="100">
                          <a:effectLst/>
                        </a:rPr>
                        <a:t>实验组</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gridSpan="6">
                  <a:txBody>
                    <a:bodyPr/>
                    <a:lstStyle/>
                    <a:p>
                      <a:pPr algn="ctr">
                        <a:lnSpc>
                          <a:spcPts val="2015"/>
                        </a:lnSpc>
                        <a:spcAft>
                          <a:spcPts val="0"/>
                        </a:spcAft>
                      </a:pPr>
                      <a:r>
                        <a:rPr lang="en-US" sz="1200" kern="100" smtClean="0">
                          <a:effectLst/>
                        </a:rPr>
                        <a:t>Untrt</a:t>
                      </a:r>
                      <a:r>
                        <a:rPr lang="en-US" sz="1200" kern="100" baseline="0" smtClean="0">
                          <a:effectLst/>
                        </a:rPr>
                        <a:t> </a:t>
                      </a:r>
                      <a:r>
                        <a:rPr lang="en-US" sz="1200" kern="100" smtClean="0">
                          <a:effectLst/>
                        </a:rPr>
                        <a:t>MCF7</a:t>
                      </a:r>
                      <a:r>
                        <a:rPr lang="en-US" sz="1200" b="1" kern="100" smtClean="0">
                          <a:solidFill>
                            <a:srgbClr val="0070C0"/>
                          </a:solidFill>
                          <a:effectLst/>
                        </a:rPr>
                        <a:t>&amp;</a:t>
                      </a:r>
                      <a:r>
                        <a:rPr lang="en-US" sz="1200" kern="100" smtClean="0">
                          <a:effectLst/>
                        </a:rPr>
                        <a:t>Vehicle</a:t>
                      </a:r>
                      <a:r>
                        <a:rPr lang="en-US" sz="1200" kern="100" baseline="0" smtClean="0">
                          <a:effectLst/>
                        </a:rPr>
                        <a:t> </a:t>
                      </a:r>
                      <a:r>
                        <a:rPr lang="en-US" sz="1200" kern="100" smtClean="0">
                          <a:effectLst/>
                        </a:rPr>
                        <a:t>MCF7</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hMerge="1">
                  <a:tcPr/>
                </a:tc>
                <a:tc hMerge="1">
                  <a:tcPr/>
                </a:tc>
                <a:tc hMerge="1">
                  <a:tcPr/>
                </a:tc>
                <a:tc hMerge="1">
                  <a:tcPr/>
                </a:tc>
                <a:tc hMerge="1">
                  <a:tcPr/>
                </a:tc>
              </a:tr>
              <a:tr h="385744">
                <a:tc>
                  <a:txBody>
                    <a:bodyPr/>
                    <a:lstStyle/>
                    <a:p>
                      <a:pPr marR="21590" algn="ctr">
                        <a:lnSpc>
                          <a:spcPts val="2015"/>
                        </a:lnSpc>
                        <a:spcAft>
                          <a:spcPts val="0"/>
                        </a:spcAft>
                      </a:pPr>
                      <a:r>
                        <a:rPr lang="zh-CN" sz="1050" kern="100">
                          <a:effectLst/>
                        </a:rPr>
                        <a:t>准确度</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66.9%</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67.7%</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67.8%</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65.8%</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69.1%</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solidFill>
                      <a:schemeClr val="bg1"/>
                    </a:solidFill>
                  </a:tcPr>
                </a:tc>
                <a:tc>
                  <a:txBody>
                    <a:bodyPr/>
                    <a:lstStyle/>
                    <a:p>
                      <a:pPr algn="ctr">
                        <a:lnSpc>
                          <a:spcPts val="2015"/>
                        </a:lnSpc>
                        <a:spcAft>
                          <a:spcPts val="0"/>
                        </a:spcAft>
                      </a:pPr>
                      <a:r>
                        <a:rPr lang="en-US" sz="1200" b="1" kern="100">
                          <a:solidFill>
                            <a:srgbClr val="FF0000"/>
                          </a:solidFill>
                          <a:effectLst/>
                        </a:rPr>
                        <a:t>98.2%</a:t>
                      </a:r>
                      <a:endParaRPr lang="zh-CN" sz="1200" b="1" kern="100">
                        <a:solidFill>
                          <a:srgbClr val="FF0000"/>
                        </a:solidFill>
                        <a:effectLst/>
                        <a:latin typeface="Times New Roman" panose="02020603050405020304"/>
                        <a:ea typeface="宋体" panose="02010600030101010101" pitchFamily="2" charset="-122"/>
                        <a:cs typeface="Times New Roman" panose="02020603050405020304"/>
                      </a:endParaRPr>
                    </a:p>
                  </a:txBody>
                  <a:tcPr marL="68580" marR="68580" marT="0" marB="0"/>
                </a:tc>
              </a:tr>
              <a:tr h="385744">
                <a:tc>
                  <a:txBody>
                    <a:bodyPr/>
                    <a:lstStyle/>
                    <a:p>
                      <a:pPr marR="21590" algn="ctr">
                        <a:lnSpc>
                          <a:spcPts val="2015"/>
                        </a:lnSpc>
                        <a:spcAft>
                          <a:spcPts val="0"/>
                        </a:spcAft>
                      </a:pPr>
                      <a:r>
                        <a:rPr lang="zh-CN" sz="1050" kern="100">
                          <a:effectLst/>
                        </a:rPr>
                        <a:t>时间</a:t>
                      </a:r>
                      <a:r>
                        <a:rPr lang="en-US" sz="1050" kern="100">
                          <a:effectLst/>
                        </a:rPr>
                        <a:t>/S</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51.74</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3.44</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8.24</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3.81</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576.76</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algn="ctr">
                        <a:lnSpc>
                          <a:spcPts val="2015"/>
                        </a:lnSpc>
                        <a:spcAft>
                          <a:spcPts val="0"/>
                        </a:spcAft>
                      </a:pPr>
                      <a:r>
                        <a:rPr lang="en-US" sz="1200" kern="100">
                          <a:effectLst/>
                        </a:rPr>
                        <a:t>1756.66</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tc>
              </a:tr>
            </a:tbl>
          </a:graphicData>
        </a:graphic>
      </p:graphicFrame>
    </p:spTree>
  </p:cSld>
  <p:clrMapOvr>
    <a:masterClrMapping/>
  </p:clrMapOvr>
  <p:transition spd="slow" advClick="0" advTm="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2" name="文本框 38"/>
          <p:cNvSpPr txBox="1">
            <a:spLocks noChangeArrowheads="1"/>
          </p:cNvSpPr>
          <p:nvPr/>
        </p:nvSpPr>
        <p:spPr bwMode="auto">
          <a:xfrm>
            <a:off x="3511550" y="1968213"/>
            <a:ext cx="18319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3200" smtClean="0">
                <a:solidFill>
                  <a:schemeClr val="bg1"/>
                </a:solidFill>
                <a:latin typeface="微软雅黑" panose="020B0503020204020204" pitchFamily="34" charset="-122"/>
                <a:ea typeface="微软雅黑" panose="020B0503020204020204" pitchFamily="34" charset="-122"/>
              </a:rPr>
              <a:t>课题背景</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0" name="文本框 32"/>
          <p:cNvSpPr txBox="1">
            <a:spLocks noChangeArrowheads="1"/>
          </p:cNvSpPr>
          <p:nvPr/>
        </p:nvSpPr>
        <p:spPr bwMode="auto">
          <a:xfrm>
            <a:off x="3654176" y="3671692"/>
            <a:ext cx="18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592" y="134111"/>
            <a:ext cx="1100984" cy="343377"/>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150937"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实验验证</a:t>
            </a:r>
            <a:r>
              <a:rPr lang="en-US" altLang="zh-CN" sz="1600">
                <a:solidFill>
                  <a:schemeClr val="bg1">
                    <a:lumMod val="95000"/>
                  </a:schemeClr>
                </a:solidFill>
                <a:latin typeface="微软雅黑" panose="020B0503020204020204" pitchFamily="34" charset="-122"/>
                <a:ea typeface="微软雅黑" panose="020B0503020204020204" pitchFamily="34" charset="-122"/>
              </a:rPr>
              <a:t>2</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3"/>
          <p:cNvSpPr>
            <a:spLocks noChangeArrowheads="1"/>
          </p:cNvSpPr>
          <p:nvPr/>
        </p:nvSpPr>
        <p:spPr bwMode="auto">
          <a:xfrm>
            <a:off x="0" y="17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2473325" y="69849"/>
            <a:ext cx="4775200" cy="3712845"/>
          </a:xfrm>
          <a:prstGeom prst="rect">
            <a:avLst/>
          </a:prstGeom>
        </p:spPr>
      </p:pic>
      <p:graphicFrame>
        <p:nvGraphicFramePr>
          <p:cNvPr id="2" name="表格 1"/>
          <p:cNvGraphicFramePr>
            <a:graphicFrameLocks noGrp="1"/>
          </p:cNvGraphicFramePr>
          <p:nvPr/>
        </p:nvGraphicFramePr>
        <p:xfrm>
          <a:off x="642938" y="3836669"/>
          <a:ext cx="8229600" cy="1270000"/>
        </p:xfrm>
        <a:graphic>
          <a:graphicData uri="http://schemas.openxmlformats.org/drawingml/2006/table">
            <a:tbl>
              <a:tblPr firstRow="1" firstCol="1" bandRow="1">
                <a:tableStyleId>{5C22544A-7EE6-4342-B048-85BDC9FD1C3A}</a:tableStyleId>
              </a:tblPr>
              <a:tblGrid>
                <a:gridCol w="1560644"/>
                <a:gridCol w="1201762"/>
                <a:gridCol w="1002566"/>
                <a:gridCol w="1116157"/>
                <a:gridCol w="1116157"/>
                <a:gridCol w="1116157"/>
                <a:gridCol w="1116157"/>
              </a:tblGrid>
              <a:tr h="0">
                <a:tc>
                  <a:txBody>
                    <a:bodyPr/>
                    <a:lstStyle/>
                    <a:p>
                      <a:pPr marR="21590" algn="ctr">
                        <a:lnSpc>
                          <a:spcPts val="2015"/>
                        </a:lnSpc>
                        <a:spcAft>
                          <a:spcPts val="0"/>
                        </a:spcAft>
                      </a:pPr>
                      <a:r>
                        <a:rPr lang="zh-CN" sz="900" kern="100">
                          <a:effectLst/>
                        </a:rPr>
                        <a:t>实验组</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gridSpan="2">
                  <a:txBody>
                    <a:bodyPr/>
                    <a:lstStyle/>
                    <a:p>
                      <a:pPr marR="21590" algn="ctr">
                        <a:lnSpc>
                          <a:spcPts val="2015"/>
                        </a:lnSpc>
                        <a:spcAft>
                          <a:spcPts val="0"/>
                        </a:spcAft>
                      </a:pPr>
                      <a:r>
                        <a:rPr lang="en-US" sz="1050" kern="100">
                          <a:effectLst/>
                        </a:rPr>
                        <a:t>MCF7&amp;A375</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hMerge="1">
                  <a:tcPr/>
                </a:tc>
                <a:tc gridSpan="2">
                  <a:txBody>
                    <a:bodyPr/>
                    <a:lstStyle/>
                    <a:p>
                      <a:pPr marR="21590" algn="ctr">
                        <a:lnSpc>
                          <a:spcPts val="2015"/>
                        </a:lnSpc>
                        <a:spcAft>
                          <a:spcPts val="0"/>
                        </a:spcAft>
                      </a:pPr>
                      <a:r>
                        <a:rPr lang="en-US" sz="1050" kern="100">
                          <a:effectLst/>
                        </a:rPr>
                        <a:t>MCF7&amp;PC3</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hMerge="1">
                  <a:tcPr/>
                </a:tc>
                <a:tc gridSpan="2">
                  <a:txBody>
                    <a:bodyPr/>
                    <a:lstStyle/>
                    <a:p>
                      <a:pPr marR="21590" algn="ctr">
                        <a:lnSpc>
                          <a:spcPts val="2015"/>
                        </a:lnSpc>
                        <a:spcAft>
                          <a:spcPts val="0"/>
                        </a:spcAft>
                      </a:pPr>
                      <a:r>
                        <a:rPr lang="en-US" sz="1050" kern="100">
                          <a:effectLst/>
                        </a:rPr>
                        <a:t>MCF7&amp;MCF7</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hMerge="1">
                  <a:tcPr/>
                </a:tc>
              </a:tr>
              <a:tr h="0">
                <a:tc>
                  <a:txBody>
                    <a:bodyPr/>
                    <a:lstStyle/>
                    <a:p>
                      <a:pPr marR="21590" algn="ctr">
                        <a:lnSpc>
                          <a:spcPts val="2015"/>
                        </a:lnSpc>
                        <a:spcAft>
                          <a:spcPts val="0"/>
                        </a:spcAft>
                      </a:pPr>
                      <a:r>
                        <a:rPr lang="en-US" sz="900" kern="100">
                          <a:effectLst/>
                        </a:rPr>
                        <a:t> </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zh-CN" sz="900" kern="100">
                          <a:effectLst/>
                        </a:rPr>
                        <a:t>准确率</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zh-CN" sz="900" kern="100">
                          <a:effectLst/>
                        </a:rPr>
                        <a:t>耗时</a:t>
                      </a:r>
                      <a:r>
                        <a:rPr lang="en-US" sz="900" kern="100">
                          <a:effectLst/>
                        </a:rPr>
                        <a:t>/S</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zh-CN" sz="900" kern="100">
                          <a:effectLst/>
                        </a:rPr>
                        <a:t>准确率</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zh-CN" sz="900" kern="100">
                          <a:effectLst/>
                        </a:rPr>
                        <a:t>耗时</a:t>
                      </a:r>
                      <a:r>
                        <a:rPr lang="en-US" sz="900" kern="100">
                          <a:effectLst/>
                        </a:rPr>
                        <a:t>/S</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zh-CN" sz="900" kern="100">
                          <a:effectLst/>
                        </a:rPr>
                        <a:t>准确率</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zh-CN" sz="900" kern="100">
                          <a:effectLst/>
                        </a:rPr>
                        <a:t>耗时</a:t>
                      </a:r>
                      <a:r>
                        <a:rPr lang="en-US" sz="900" kern="100">
                          <a:effectLst/>
                        </a:rPr>
                        <a:t>/S</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r>
              <a:tr h="0">
                <a:tc>
                  <a:txBody>
                    <a:bodyPr/>
                    <a:lstStyle/>
                    <a:p>
                      <a:pPr marR="21590" algn="ctr">
                        <a:lnSpc>
                          <a:spcPts val="2015"/>
                        </a:lnSpc>
                        <a:spcAft>
                          <a:spcPts val="0"/>
                        </a:spcAft>
                      </a:pPr>
                      <a:r>
                        <a:rPr lang="en-US" sz="1050" kern="100">
                          <a:effectLst/>
                        </a:rPr>
                        <a:t>LMNN</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75.3%</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5832.5</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74.1%</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5770.1</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64%</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6003.5</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r>
              <a:tr h="0">
                <a:tc>
                  <a:txBody>
                    <a:bodyPr/>
                    <a:lstStyle/>
                    <a:p>
                      <a:pPr marR="21590" algn="ctr">
                        <a:lnSpc>
                          <a:spcPts val="2015"/>
                        </a:lnSpc>
                        <a:spcAft>
                          <a:spcPts val="0"/>
                        </a:spcAft>
                      </a:pPr>
                      <a:r>
                        <a:rPr lang="en-US" sz="1050" kern="100">
                          <a:effectLst/>
                        </a:rPr>
                        <a:t>GSEA</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kern="100">
                          <a:effectLst/>
                        </a:rPr>
                        <a:t>88.0%</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solidFill>
                      <a:schemeClr val="bg1"/>
                    </a:solidFill>
                  </a:tcPr>
                </a:tc>
                <a:tc>
                  <a:txBody>
                    <a:bodyPr/>
                    <a:lstStyle/>
                    <a:p>
                      <a:pPr marR="21590" algn="ctr">
                        <a:lnSpc>
                          <a:spcPts val="2015"/>
                        </a:lnSpc>
                        <a:spcAft>
                          <a:spcPts val="0"/>
                        </a:spcAft>
                      </a:pPr>
                      <a:r>
                        <a:rPr lang="en-US" sz="1050" kern="100">
                          <a:effectLst/>
                        </a:rPr>
                        <a:t>2426.1</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solidFill>
                      <a:schemeClr val="bg1"/>
                    </a:solidFill>
                  </a:tcPr>
                </a:tc>
                <a:tc>
                  <a:txBody>
                    <a:bodyPr/>
                    <a:lstStyle/>
                    <a:p>
                      <a:pPr marR="21590" algn="ctr">
                        <a:lnSpc>
                          <a:spcPts val="2015"/>
                        </a:lnSpc>
                        <a:spcAft>
                          <a:spcPts val="0"/>
                        </a:spcAft>
                      </a:pPr>
                      <a:r>
                        <a:rPr lang="en-US" sz="1050" kern="100">
                          <a:effectLst/>
                        </a:rPr>
                        <a:t>68.8%</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solidFill>
                      <a:schemeClr val="bg1"/>
                    </a:solidFill>
                  </a:tcPr>
                </a:tc>
                <a:tc>
                  <a:txBody>
                    <a:bodyPr/>
                    <a:lstStyle/>
                    <a:p>
                      <a:pPr marR="21590" algn="ctr">
                        <a:lnSpc>
                          <a:spcPts val="2015"/>
                        </a:lnSpc>
                        <a:spcAft>
                          <a:spcPts val="0"/>
                        </a:spcAft>
                      </a:pPr>
                      <a:r>
                        <a:rPr lang="en-US" sz="1050" kern="100">
                          <a:effectLst/>
                        </a:rPr>
                        <a:t>2447.7</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solidFill>
                      <a:schemeClr val="bg1"/>
                    </a:solidFill>
                  </a:tcPr>
                </a:tc>
                <a:tc>
                  <a:txBody>
                    <a:bodyPr/>
                    <a:lstStyle/>
                    <a:p>
                      <a:pPr marR="21590" algn="ctr">
                        <a:lnSpc>
                          <a:spcPts val="2015"/>
                        </a:lnSpc>
                        <a:spcAft>
                          <a:spcPts val="0"/>
                        </a:spcAft>
                      </a:pPr>
                      <a:r>
                        <a:rPr lang="en-US" sz="1050" kern="100">
                          <a:effectLst/>
                        </a:rPr>
                        <a:t>70.3%</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solidFill>
                      <a:schemeClr val="bg1"/>
                    </a:solidFill>
                  </a:tcPr>
                </a:tc>
                <a:tc>
                  <a:txBody>
                    <a:bodyPr/>
                    <a:lstStyle/>
                    <a:p>
                      <a:pPr marR="21590" algn="ctr">
                        <a:lnSpc>
                          <a:spcPts val="2015"/>
                        </a:lnSpc>
                        <a:spcAft>
                          <a:spcPts val="0"/>
                        </a:spcAft>
                      </a:pPr>
                      <a:r>
                        <a:rPr lang="en-US" sz="1050" kern="100">
                          <a:effectLst/>
                        </a:rPr>
                        <a:t>2515.6</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solidFill>
                      <a:schemeClr val="bg1"/>
                    </a:solidFill>
                  </a:tcPr>
                </a:tc>
              </a:tr>
              <a:tr h="0">
                <a:tc>
                  <a:txBody>
                    <a:bodyPr/>
                    <a:lstStyle/>
                    <a:p>
                      <a:pPr marR="21590" algn="ctr">
                        <a:lnSpc>
                          <a:spcPts val="2015"/>
                        </a:lnSpc>
                        <a:spcAft>
                          <a:spcPts val="0"/>
                        </a:spcAft>
                      </a:pPr>
                      <a:r>
                        <a:rPr lang="en-US" sz="1050" kern="100">
                          <a:effectLst/>
                        </a:rPr>
                        <a:t>DeepCDNet</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tc>
                <a:tc>
                  <a:txBody>
                    <a:bodyPr/>
                    <a:lstStyle/>
                    <a:p>
                      <a:pPr marR="21590" algn="ctr">
                        <a:lnSpc>
                          <a:spcPts val="2015"/>
                        </a:lnSpc>
                        <a:spcAft>
                          <a:spcPts val="0"/>
                        </a:spcAft>
                      </a:pPr>
                      <a:r>
                        <a:rPr lang="en-US" sz="1050" b="1" kern="100">
                          <a:effectLst/>
                        </a:rPr>
                        <a:t>99.6%</a:t>
                      </a:r>
                      <a:endParaRPr lang="zh-CN" sz="1050" b="1" kern="100">
                        <a:effectLst/>
                        <a:latin typeface="Times New Roman" panose="02020603050405020304"/>
                        <a:ea typeface="宋体" panose="02010600030101010101" pitchFamily="2" charset="-122"/>
                        <a:cs typeface="Times New Roman" panose="02020603050405020304"/>
                      </a:endParaRPr>
                    </a:p>
                  </a:txBody>
                  <a:tcPr marL="68580" marR="68580" marT="0" marB="0">
                    <a:solidFill>
                      <a:srgbClr val="FF0000"/>
                    </a:solidFill>
                  </a:tcPr>
                </a:tc>
                <a:tc>
                  <a:txBody>
                    <a:bodyPr/>
                    <a:lstStyle/>
                    <a:p>
                      <a:pPr marR="21590" algn="ctr">
                        <a:lnSpc>
                          <a:spcPts val="2015"/>
                        </a:lnSpc>
                        <a:spcAft>
                          <a:spcPts val="0"/>
                        </a:spcAft>
                      </a:pPr>
                      <a:r>
                        <a:rPr lang="en-US" sz="1050" kern="100">
                          <a:effectLst/>
                        </a:rPr>
                        <a:t>2120.3</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solidFill>
                      <a:srgbClr val="FF0000"/>
                    </a:solidFill>
                  </a:tcPr>
                </a:tc>
                <a:tc>
                  <a:txBody>
                    <a:bodyPr/>
                    <a:lstStyle/>
                    <a:p>
                      <a:pPr marR="21590" algn="ctr">
                        <a:lnSpc>
                          <a:spcPts val="2015"/>
                        </a:lnSpc>
                        <a:spcAft>
                          <a:spcPts val="0"/>
                        </a:spcAft>
                      </a:pPr>
                      <a:r>
                        <a:rPr lang="en-US" sz="1050" b="1" kern="100">
                          <a:effectLst/>
                        </a:rPr>
                        <a:t>96.2%</a:t>
                      </a:r>
                      <a:endParaRPr lang="zh-CN" sz="1050" b="1" kern="100">
                        <a:effectLst/>
                        <a:latin typeface="Times New Roman" panose="02020603050405020304"/>
                        <a:ea typeface="宋体" panose="02010600030101010101" pitchFamily="2" charset="-122"/>
                        <a:cs typeface="Times New Roman" panose="02020603050405020304"/>
                      </a:endParaRPr>
                    </a:p>
                  </a:txBody>
                  <a:tcPr marL="68580" marR="68580" marT="0" marB="0">
                    <a:solidFill>
                      <a:srgbClr val="FF0000"/>
                    </a:solidFill>
                  </a:tcPr>
                </a:tc>
                <a:tc>
                  <a:txBody>
                    <a:bodyPr/>
                    <a:lstStyle/>
                    <a:p>
                      <a:pPr marR="21590" algn="ctr">
                        <a:lnSpc>
                          <a:spcPts val="2015"/>
                        </a:lnSpc>
                        <a:spcAft>
                          <a:spcPts val="0"/>
                        </a:spcAft>
                      </a:pPr>
                      <a:r>
                        <a:rPr lang="en-US" sz="1050" kern="100">
                          <a:effectLst/>
                        </a:rPr>
                        <a:t>2108.9</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solidFill>
                      <a:srgbClr val="FF0000"/>
                    </a:solidFill>
                  </a:tcPr>
                </a:tc>
                <a:tc>
                  <a:txBody>
                    <a:bodyPr/>
                    <a:lstStyle/>
                    <a:p>
                      <a:pPr marR="21590" algn="ctr">
                        <a:lnSpc>
                          <a:spcPts val="2015"/>
                        </a:lnSpc>
                        <a:spcAft>
                          <a:spcPts val="0"/>
                        </a:spcAft>
                      </a:pPr>
                      <a:r>
                        <a:rPr lang="en-US" sz="1050" b="1" kern="100">
                          <a:effectLst/>
                        </a:rPr>
                        <a:t>92.0%</a:t>
                      </a:r>
                      <a:endParaRPr lang="zh-CN" sz="1050" b="1" kern="100">
                        <a:effectLst/>
                        <a:latin typeface="Times New Roman" panose="02020603050405020304"/>
                        <a:ea typeface="宋体" panose="02010600030101010101" pitchFamily="2" charset="-122"/>
                        <a:cs typeface="Times New Roman" panose="02020603050405020304"/>
                      </a:endParaRPr>
                    </a:p>
                  </a:txBody>
                  <a:tcPr marL="68580" marR="68580" marT="0" marB="0">
                    <a:solidFill>
                      <a:srgbClr val="FF0000"/>
                    </a:solidFill>
                  </a:tcPr>
                </a:tc>
                <a:tc>
                  <a:txBody>
                    <a:bodyPr/>
                    <a:lstStyle/>
                    <a:p>
                      <a:pPr marR="21590" algn="ctr">
                        <a:lnSpc>
                          <a:spcPts val="2015"/>
                        </a:lnSpc>
                        <a:spcAft>
                          <a:spcPts val="0"/>
                        </a:spcAft>
                      </a:pPr>
                      <a:r>
                        <a:rPr lang="en-US" sz="1050" kern="100">
                          <a:effectLst/>
                        </a:rPr>
                        <a:t>2180.7</a:t>
                      </a:r>
                      <a:endParaRPr lang="zh-CN" sz="1050" kern="100">
                        <a:effectLst/>
                        <a:latin typeface="Times New Roman" panose="02020603050405020304"/>
                        <a:ea typeface="宋体" panose="02010600030101010101" pitchFamily="2" charset="-122"/>
                        <a:cs typeface="Times New Roman" panose="02020603050405020304"/>
                      </a:endParaRPr>
                    </a:p>
                  </a:txBody>
                  <a:tcPr marL="68580" marR="68580" marT="0" marB="0">
                    <a:solidFill>
                      <a:srgbClr val="FF0000"/>
                    </a:solidFill>
                  </a:tcPr>
                </a:tc>
              </a:tr>
            </a:tbl>
          </a:graphicData>
        </a:graphic>
      </p:graphicFrame>
      <p:sp>
        <p:nvSpPr>
          <p:cNvPr id="12" name="矩形 11"/>
          <p:cNvSpPr/>
          <p:nvPr/>
        </p:nvSpPr>
        <p:spPr>
          <a:xfrm>
            <a:off x="195263" y="1851294"/>
            <a:ext cx="1816523" cy="369332"/>
          </a:xfrm>
          <a:prstGeom prst="rect">
            <a:avLst/>
          </a:prstGeom>
        </p:spPr>
        <p:txBody>
          <a:bodyPr wrap="none">
            <a:spAutoFit/>
          </a:bodyPr>
          <a:lstStyle/>
          <a:p>
            <a:r>
              <a:rPr lang="en-US" altLang="zh-CN" sz="1800" smtClean="0">
                <a:solidFill>
                  <a:schemeClr val="bg1"/>
                </a:solidFill>
              </a:rPr>
              <a:t>12328</a:t>
            </a:r>
            <a:r>
              <a:rPr lang="zh-CN" altLang="en-US" sz="1800" smtClean="0">
                <a:solidFill>
                  <a:schemeClr val="bg1"/>
                </a:solidFill>
              </a:rPr>
              <a:t>维度数据</a:t>
            </a:r>
            <a:endParaRPr lang="zh-CN" altLang="en-US" sz="180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400110"/>
          </a:xfrm>
          <a:prstGeom prst="rect">
            <a:avLst/>
          </a:prstGeom>
          <a:noFill/>
        </p:spPr>
        <p:txBody>
          <a:bodyPr wrap="square">
            <a:spAutoFit/>
          </a:bodyPr>
          <a:lstStyle/>
          <a:p>
            <a:pPr eaLnBrk="1" fontAlgn="auto" hangingPunct="1">
              <a:spcBef>
                <a:spcPts val="0"/>
              </a:spcBef>
              <a:spcAft>
                <a:spcPts val="0"/>
              </a:spcAft>
              <a:defRPr/>
            </a:pPr>
            <a:r>
              <a:rPr lang="zh-CN" altLang="en-US" sz="2000" b="1" smtClean="0">
                <a:solidFill>
                  <a:schemeClr val="bg1">
                    <a:lumMod val="95000"/>
                  </a:schemeClr>
                </a:solidFill>
                <a:latin typeface="微软雅黑" panose="020B0503020204020204" pitchFamily="34" charset="-122"/>
                <a:ea typeface="微软雅黑" panose="020B0503020204020204" pitchFamily="34" charset="-122"/>
              </a:rPr>
              <a:t>研究内容</a:t>
            </a:r>
            <a:r>
              <a:rPr lang="en-US" altLang="zh-CN" sz="2000" b="1" smtClean="0">
                <a:solidFill>
                  <a:schemeClr val="bg1">
                    <a:lumMod val="95000"/>
                  </a:schemeClr>
                </a:solidFill>
                <a:latin typeface="微软雅黑" panose="020B0503020204020204" pitchFamily="34" charset="-122"/>
                <a:ea typeface="微软雅黑" panose="020B0503020204020204" pitchFamily="34" charset="-122"/>
              </a:rPr>
              <a:t>3</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171576" y="2020822"/>
            <a:ext cx="6886574" cy="1015663"/>
          </a:xfrm>
          <a:prstGeom prst="rect">
            <a:avLst/>
          </a:prstGeom>
          <a:noFill/>
        </p:spPr>
        <p:txBody>
          <a:bodyPr wrap="square" rtlCol="0">
            <a:spAutoFit/>
          </a:bodyPr>
          <a:lstStyle/>
          <a:p>
            <a:pPr algn="ctr" eaLnBrk="1" hangingPunct="1"/>
            <a:r>
              <a:rPr lang="zh-CN" altLang="zh-CN" sz="3200" smtClean="0">
                <a:solidFill>
                  <a:schemeClr val="bg1"/>
                </a:solidFill>
              </a:rPr>
              <a:t>基于</a:t>
            </a:r>
            <a:r>
              <a:rPr lang="zh-CN" altLang="en-US" sz="3200" smtClean="0">
                <a:solidFill>
                  <a:schemeClr val="bg1"/>
                </a:solidFill>
              </a:rPr>
              <a:t>共享</a:t>
            </a:r>
            <a:r>
              <a:rPr lang="zh-CN" altLang="zh-CN" sz="3200" smtClean="0">
                <a:solidFill>
                  <a:schemeClr val="bg1"/>
                </a:solidFill>
              </a:rPr>
              <a:t>字典</a:t>
            </a:r>
            <a:r>
              <a:rPr lang="zh-CN" altLang="zh-CN" sz="3200">
                <a:solidFill>
                  <a:schemeClr val="bg1"/>
                </a:solidFill>
              </a:rPr>
              <a:t>学习的表达谱分类</a:t>
            </a:r>
            <a:r>
              <a:rPr lang="zh-CN" altLang="zh-CN" sz="3200" smtClean="0">
                <a:solidFill>
                  <a:schemeClr val="bg1"/>
                </a:solidFill>
              </a:rPr>
              <a:t>算法</a:t>
            </a:r>
            <a:r>
              <a:rPr lang="en-US" altLang="zh-CN" sz="2800" smtClean="0">
                <a:solidFill>
                  <a:schemeClr val="bg1"/>
                </a:solidFill>
              </a:rPr>
              <a:t>(DPSDL)</a:t>
            </a:r>
            <a:endParaRPr lang="zh-CN" altLang="zh-CN" sz="28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研究现状</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 name="流程图: 磁盘 1"/>
          <p:cNvSpPr/>
          <p:nvPr/>
        </p:nvSpPr>
        <p:spPr>
          <a:xfrm>
            <a:off x="1561914" y="2982862"/>
            <a:ext cx="873841" cy="1408472"/>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b="1" dirty="0" smtClean="0">
                <a:solidFill>
                  <a:schemeClr val="tx1"/>
                </a:solidFill>
              </a:rPr>
              <a:t>分类器</a:t>
            </a:r>
            <a:endParaRPr lang="zh-CN" altLang="en-US" sz="1400" b="1" dirty="0">
              <a:solidFill>
                <a:schemeClr val="tx1"/>
              </a:solidFill>
            </a:endParaRPr>
          </a:p>
        </p:txBody>
      </p:sp>
      <p:sp>
        <p:nvSpPr>
          <p:cNvPr id="5" name="矩形 4"/>
          <p:cNvSpPr/>
          <p:nvPr/>
        </p:nvSpPr>
        <p:spPr>
          <a:xfrm>
            <a:off x="1262406" y="1407242"/>
            <a:ext cx="1591879" cy="8406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6" name="椭圆 5"/>
          <p:cNvSpPr/>
          <p:nvPr/>
        </p:nvSpPr>
        <p:spPr>
          <a:xfrm>
            <a:off x="1401571" y="1482213"/>
            <a:ext cx="170552" cy="1696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4" name="椭圆 13"/>
          <p:cNvSpPr/>
          <p:nvPr/>
        </p:nvSpPr>
        <p:spPr>
          <a:xfrm>
            <a:off x="1693325" y="1483442"/>
            <a:ext cx="170552" cy="1696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5" name="椭圆 14"/>
          <p:cNvSpPr/>
          <p:nvPr/>
        </p:nvSpPr>
        <p:spPr>
          <a:xfrm>
            <a:off x="2013819" y="1617407"/>
            <a:ext cx="170552" cy="1696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6" name="椭圆 15"/>
          <p:cNvSpPr/>
          <p:nvPr/>
        </p:nvSpPr>
        <p:spPr>
          <a:xfrm>
            <a:off x="1572123" y="1854610"/>
            <a:ext cx="170552" cy="1696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7" name="椭圆 16"/>
          <p:cNvSpPr/>
          <p:nvPr/>
        </p:nvSpPr>
        <p:spPr>
          <a:xfrm>
            <a:off x="1553971" y="1634613"/>
            <a:ext cx="170552" cy="16960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8" name="椭圆 17"/>
          <p:cNvSpPr/>
          <p:nvPr/>
        </p:nvSpPr>
        <p:spPr>
          <a:xfrm>
            <a:off x="2257640" y="1465007"/>
            <a:ext cx="170552" cy="1696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 name="椭圆 18"/>
          <p:cNvSpPr/>
          <p:nvPr/>
        </p:nvSpPr>
        <p:spPr>
          <a:xfrm>
            <a:off x="2233343" y="1759153"/>
            <a:ext cx="170552" cy="1696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0" name="椭圆 19"/>
          <p:cNvSpPr/>
          <p:nvPr/>
        </p:nvSpPr>
        <p:spPr>
          <a:xfrm>
            <a:off x="1858771" y="1827571"/>
            <a:ext cx="170552" cy="16960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1" name="椭圆 20"/>
          <p:cNvSpPr/>
          <p:nvPr/>
        </p:nvSpPr>
        <p:spPr>
          <a:xfrm>
            <a:off x="2447666" y="1617407"/>
            <a:ext cx="170552" cy="16960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2" name="椭圆 21"/>
          <p:cNvSpPr/>
          <p:nvPr/>
        </p:nvSpPr>
        <p:spPr>
          <a:xfrm>
            <a:off x="2142677" y="1964401"/>
            <a:ext cx="170552" cy="16960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3" name="椭圆 22"/>
          <p:cNvSpPr/>
          <p:nvPr/>
        </p:nvSpPr>
        <p:spPr>
          <a:xfrm>
            <a:off x="2611790" y="1939413"/>
            <a:ext cx="170552" cy="16960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 name="椭圆 23"/>
          <p:cNvSpPr/>
          <p:nvPr/>
        </p:nvSpPr>
        <p:spPr>
          <a:xfrm>
            <a:off x="1316295" y="1924250"/>
            <a:ext cx="170552" cy="16960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 name="下箭头 6"/>
          <p:cNvSpPr/>
          <p:nvPr/>
        </p:nvSpPr>
        <p:spPr>
          <a:xfrm>
            <a:off x="1836034" y="2358452"/>
            <a:ext cx="325600" cy="53831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TextBox 7"/>
          <p:cNvSpPr txBox="1"/>
          <p:nvPr/>
        </p:nvSpPr>
        <p:spPr>
          <a:xfrm>
            <a:off x="2291437" y="2424819"/>
            <a:ext cx="541056" cy="292388"/>
          </a:xfrm>
          <a:prstGeom prst="rect">
            <a:avLst/>
          </a:prstGeom>
          <a:noFill/>
        </p:spPr>
        <p:txBody>
          <a:bodyPr wrap="square" rtlCol="0">
            <a:spAutoFit/>
          </a:bodyPr>
          <a:lstStyle/>
          <a:p>
            <a:r>
              <a:rPr lang="zh-CN" altLang="en-US" dirty="0" smtClean="0">
                <a:solidFill>
                  <a:schemeClr val="bg1"/>
                </a:solidFill>
              </a:rPr>
              <a:t>训练</a:t>
            </a:r>
            <a:endParaRPr lang="zh-CN" altLang="en-US" dirty="0">
              <a:solidFill>
                <a:schemeClr val="bg1"/>
              </a:solidFill>
            </a:endParaRPr>
          </a:p>
        </p:txBody>
      </p:sp>
      <p:sp>
        <p:nvSpPr>
          <p:cNvPr id="9" name="TextBox 8"/>
          <p:cNvSpPr txBox="1"/>
          <p:nvPr/>
        </p:nvSpPr>
        <p:spPr>
          <a:xfrm>
            <a:off x="1609609" y="1017639"/>
            <a:ext cx="1087457" cy="307777"/>
          </a:xfrm>
          <a:prstGeom prst="rect">
            <a:avLst/>
          </a:prstGeom>
          <a:noFill/>
        </p:spPr>
        <p:txBody>
          <a:bodyPr wrap="square" rtlCol="0">
            <a:spAutoFit/>
          </a:bodyPr>
          <a:lstStyle/>
          <a:p>
            <a:r>
              <a:rPr lang="zh-CN" altLang="en-US" sz="1400" dirty="0" smtClean="0">
                <a:solidFill>
                  <a:schemeClr val="bg1"/>
                </a:solidFill>
              </a:rPr>
              <a:t>训练样本集</a:t>
            </a:r>
            <a:endParaRPr lang="zh-CN" altLang="en-US" sz="1400" dirty="0">
              <a:solidFill>
                <a:schemeClr val="bg1"/>
              </a:solidFill>
            </a:endParaRPr>
          </a:p>
        </p:txBody>
      </p:sp>
      <p:sp>
        <p:nvSpPr>
          <p:cNvPr id="28" name="椭圆 27"/>
          <p:cNvSpPr/>
          <p:nvPr/>
        </p:nvSpPr>
        <p:spPr>
          <a:xfrm>
            <a:off x="477044" y="3464029"/>
            <a:ext cx="441069" cy="446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3" name="TextBox 32"/>
          <p:cNvSpPr txBox="1"/>
          <p:nvPr/>
        </p:nvSpPr>
        <p:spPr>
          <a:xfrm>
            <a:off x="153849" y="3156252"/>
            <a:ext cx="1087457" cy="307777"/>
          </a:xfrm>
          <a:prstGeom prst="rect">
            <a:avLst/>
          </a:prstGeom>
          <a:noFill/>
        </p:spPr>
        <p:txBody>
          <a:bodyPr wrap="square" rtlCol="0">
            <a:spAutoFit/>
          </a:bodyPr>
          <a:lstStyle/>
          <a:p>
            <a:r>
              <a:rPr lang="zh-CN" altLang="en-US" sz="1400" dirty="0">
                <a:solidFill>
                  <a:schemeClr val="bg1"/>
                </a:solidFill>
              </a:rPr>
              <a:t>待分类</a:t>
            </a:r>
            <a:r>
              <a:rPr lang="zh-CN" altLang="en-US" sz="1400" dirty="0" smtClean="0">
                <a:solidFill>
                  <a:schemeClr val="bg1"/>
                </a:solidFill>
              </a:rPr>
              <a:t>样本</a:t>
            </a:r>
            <a:endParaRPr lang="zh-CN" altLang="en-US" sz="1400" dirty="0">
              <a:solidFill>
                <a:schemeClr val="bg1"/>
              </a:solidFill>
            </a:endParaRPr>
          </a:p>
        </p:txBody>
      </p:sp>
      <p:sp>
        <p:nvSpPr>
          <p:cNvPr id="10" name="右箭头 9"/>
          <p:cNvSpPr/>
          <p:nvPr/>
        </p:nvSpPr>
        <p:spPr>
          <a:xfrm>
            <a:off x="1017639" y="3575563"/>
            <a:ext cx="469208" cy="22306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4" name="右箭头 33"/>
          <p:cNvSpPr/>
          <p:nvPr/>
        </p:nvSpPr>
        <p:spPr>
          <a:xfrm>
            <a:off x="2462462" y="3565731"/>
            <a:ext cx="469208" cy="22306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5" name="TextBox 34"/>
          <p:cNvSpPr txBox="1"/>
          <p:nvPr/>
        </p:nvSpPr>
        <p:spPr>
          <a:xfrm>
            <a:off x="2931670" y="3523376"/>
            <a:ext cx="1087457" cy="307777"/>
          </a:xfrm>
          <a:prstGeom prst="rect">
            <a:avLst/>
          </a:prstGeom>
          <a:noFill/>
        </p:spPr>
        <p:txBody>
          <a:bodyPr wrap="square" rtlCol="0">
            <a:spAutoFit/>
          </a:bodyPr>
          <a:lstStyle/>
          <a:p>
            <a:r>
              <a:rPr lang="zh-CN" altLang="en-US" sz="1400" dirty="0">
                <a:solidFill>
                  <a:schemeClr val="bg1"/>
                </a:solidFill>
              </a:rPr>
              <a:t>输出类别</a:t>
            </a:r>
            <a:endParaRPr lang="zh-CN" altLang="en-US" sz="1400" dirty="0">
              <a:solidFill>
                <a:schemeClr val="bg1"/>
              </a:solidFill>
            </a:endParaRPr>
          </a:p>
        </p:txBody>
      </p:sp>
      <p:sp>
        <p:nvSpPr>
          <p:cNvPr id="36" name="TextBox 35"/>
          <p:cNvSpPr txBox="1"/>
          <p:nvPr/>
        </p:nvSpPr>
        <p:spPr>
          <a:xfrm>
            <a:off x="4560868" y="545467"/>
            <a:ext cx="3764724" cy="1723549"/>
          </a:xfrm>
          <a:prstGeom prst="rect">
            <a:avLst/>
          </a:prstGeom>
          <a:noFill/>
        </p:spPr>
        <p:txBody>
          <a:bodyPr wrap="square" rtlCol="0">
            <a:spAutoFit/>
          </a:bodyPr>
          <a:lstStyle/>
          <a:p>
            <a:r>
              <a:rPr lang="zh-CN" altLang="en-US" sz="1600" b="1" dirty="0">
                <a:solidFill>
                  <a:schemeClr val="bg1"/>
                </a:solidFill>
              </a:rPr>
              <a:t>常用</a:t>
            </a:r>
            <a:r>
              <a:rPr lang="zh-CN" altLang="en-US" sz="1600" b="1" dirty="0" smtClean="0">
                <a:solidFill>
                  <a:schemeClr val="bg1"/>
                </a:solidFill>
              </a:rPr>
              <a:t>机器学习分类器</a:t>
            </a:r>
            <a:r>
              <a:rPr lang="zh-CN" altLang="en-US" sz="1000" b="1" dirty="0" smtClean="0">
                <a:solidFill>
                  <a:schemeClr val="bg1"/>
                </a:solidFill>
              </a:rPr>
              <a:t>：</a:t>
            </a:r>
            <a:endParaRPr lang="en-US" altLang="zh-CN" sz="1000" b="1" dirty="0">
              <a:solidFill>
                <a:schemeClr val="bg1"/>
              </a:solidFill>
            </a:endParaRPr>
          </a:p>
          <a:p>
            <a:pPr marL="285750" indent="-285750">
              <a:buFont typeface="Arial" panose="020B0604020202020204" pitchFamily="34" charset="0"/>
              <a:buChar char="•"/>
            </a:pPr>
            <a:r>
              <a:rPr lang="en-US" altLang="zh-CN" sz="1800" dirty="0" smtClean="0">
                <a:solidFill>
                  <a:schemeClr val="bg1"/>
                </a:solidFill>
              </a:rPr>
              <a:t>SVM</a:t>
            </a:r>
            <a:endParaRPr lang="en-US" altLang="zh-CN" sz="1800" dirty="0">
              <a:solidFill>
                <a:schemeClr val="bg1"/>
              </a:solidFill>
            </a:endParaRPr>
          </a:p>
          <a:p>
            <a:pPr marL="285750" indent="-285750">
              <a:buFont typeface="Arial" panose="020B0604020202020204" pitchFamily="34" charset="0"/>
              <a:buChar char="•"/>
            </a:pPr>
            <a:r>
              <a:rPr lang="en-US" altLang="zh-CN" sz="1800" dirty="0">
                <a:solidFill>
                  <a:schemeClr val="bg1"/>
                </a:solidFill>
              </a:rPr>
              <a:t>KNN</a:t>
            </a:r>
            <a:endParaRPr lang="en-US" altLang="zh-CN" sz="1800" dirty="0">
              <a:solidFill>
                <a:schemeClr val="bg1"/>
              </a:solidFill>
            </a:endParaRPr>
          </a:p>
          <a:p>
            <a:pPr marL="285750" indent="-285750">
              <a:buFont typeface="Arial" panose="020B0604020202020204" pitchFamily="34" charset="0"/>
              <a:buChar char="•"/>
            </a:pPr>
            <a:r>
              <a:rPr lang="zh-CN" altLang="en-US" sz="1800" dirty="0">
                <a:solidFill>
                  <a:schemeClr val="bg1"/>
                </a:solidFill>
              </a:rPr>
              <a:t>决策树</a:t>
            </a:r>
            <a:endParaRPr lang="en-US" altLang="zh-CN" sz="1800" dirty="0">
              <a:solidFill>
                <a:schemeClr val="bg1"/>
              </a:solidFill>
            </a:endParaRPr>
          </a:p>
          <a:p>
            <a:pPr marL="285750" indent="-285750">
              <a:buFont typeface="Arial" panose="020B0604020202020204" pitchFamily="34" charset="0"/>
              <a:buChar char="•"/>
            </a:pPr>
            <a:r>
              <a:rPr lang="zh-CN" altLang="en-US" sz="1800" dirty="0" smtClean="0">
                <a:solidFill>
                  <a:schemeClr val="bg1"/>
                </a:solidFill>
              </a:rPr>
              <a:t>贝叶斯分类</a:t>
            </a:r>
            <a:endParaRPr lang="en-US" altLang="zh-CN" sz="1800" dirty="0" smtClean="0">
              <a:solidFill>
                <a:schemeClr val="bg1"/>
              </a:solidFill>
            </a:endParaRPr>
          </a:p>
          <a:p>
            <a:pPr marL="285750" indent="-285750">
              <a:buFont typeface="Arial" panose="020B0604020202020204" pitchFamily="34" charset="0"/>
              <a:buChar char="•"/>
            </a:pPr>
            <a:r>
              <a:rPr lang="zh-CN" altLang="en-US" sz="1800" dirty="0">
                <a:solidFill>
                  <a:schemeClr val="bg1"/>
                </a:solidFill>
              </a:rPr>
              <a:t>人工神经网络</a:t>
            </a:r>
            <a:endParaRPr lang="zh-CN" altLang="en-US" sz="1800" dirty="0">
              <a:solidFill>
                <a:schemeClr val="bg1"/>
              </a:solidFill>
            </a:endParaRPr>
          </a:p>
        </p:txBody>
      </p:sp>
      <p:sp>
        <p:nvSpPr>
          <p:cNvPr id="27" name="TextBox 26"/>
          <p:cNvSpPr txBox="1"/>
          <p:nvPr/>
        </p:nvSpPr>
        <p:spPr>
          <a:xfrm>
            <a:off x="4560867" y="2509921"/>
            <a:ext cx="3529005" cy="1446550"/>
          </a:xfrm>
          <a:prstGeom prst="rect">
            <a:avLst/>
          </a:prstGeom>
          <a:noFill/>
        </p:spPr>
        <p:txBody>
          <a:bodyPr wrap="square" rtlCol="0">
            <a:spAutoFit/>
          </a:bodyPr>
          <a:lstStyle/>
          <a:p>
            <a:r>
              <a:rPr lang="zh-CN" altLang="en-US" sz="1600" b="1" dirty="0">
                <a:solidFill>
                  <a:schemeClr val="bg1"/>
                </a:solidFill>
              </a:rPr>
              <a:t>基因表达谱数据</a:t>
            </a:r>
            <a:r>
              <a:rPr lang="zh-CN" altLang="en-US" sz="1600" b="1" dirty="0" smtClean="0">
                <a:solidFill>
                  <a:schemeClr val="bg1"/>
                </a:solidFill>
              </a:rPr>
              <a:t>特点</a:t>
            </a:r>
            <a:endParaRPr lang="en-US" altLang="zh-CN" sz="1000" b="1" dirty="0">
              <a:solidFill>
                <a:schemeClr val="bg1"/>
              </a:solidFill>
            </a:endParaRPr>
          </a:p>
          <a:p>
            <a:pPr marL="457200" indent="-457200">
              <a:buFont typeface="Wingdings" panose="05000000000000000000" pitchFamily="2" charset="2"/>
              <a:buChar char="Ø"/>
            </a:pPr>
            <a:r>
              <a:rPr lang="zh-CN" altLang="en-US" sz="1800" dirty="0">
                <a:solidFill>
                  <a:schemeClr val="bg1"/>
                </a:solidFill>
              </a:rPr>
              <a:t>高维度</a:t>
            </a:r>
            <a:endParaRPr lang="en-US" altLang="zh-CN" sz="1800" dirty="0">
              <a:solidFill>
                <a:schemeClr val="bg1"/>
              </a:solidFill>
            </a:endParaRPr>
          </a:p>
          <a:p>
            <a:pPr marL="457200" indent="-457200">
              <a:buFont typeface="Wingdings" panose="05000000000000000000" pitchFamily="2" charset="2"/>
              <a:buChar char="Ø"/>
            </a:pPr>
            <a:r>
              <a:rPr lang="zh-CN" altLang="en-US" sz="1800" dirty="0">
                <a:solidFill>
                  <a:schemeClr val="bg1"/>
                </a:solidFill>
              </a:rPr>
              <a:t>小</a:t>
            </a:r>
            <a:r>
              <a:rPr lang="zh-CN" altLang="en-US" sz="1800" dirty="0" smtClean="0">
                <a:solidFill>
                  <a:schemeClr val="bg1"/>
                </a:solidFill>
              </a:rPr>
              <a:t>样本</a:t>
            </a:r>
            <a:endParaRPr lang="en-US" altLang="zh-CN" sz="1800" dirty="0">
              <a:solidFill>
                <a:schemeClr val="bg1"/>
              </a:solidFill>
            </a:endParaRPr>
          </a:p>
          <a:p>
            <a:pPr marL="457200" indent="-457200">
              <a:buFont typeface="Wingdings" panose="05000000000000000000" pitchFamily="2" charset="2"/>
              <a:buChar char="Ø"/>
            </a:pPr>
            <a:r>
              <a:rPr lang="zh-CN" altLang="en-US" sz="1800" dirty="0">
                <a:solidFill>
                  <a:schemeClr val="bg1"/>
                </a:solidFill>
              </a:rPr>
              <a:t>大量冗余和噪声</a:t>
            </a:r>
            <a:endParaRPr lang="en-US" altLang="zh-CN" sz="1800" dirty="0">
              <a:solidFill>
                <a:schemeClr val="bg1"/>
              </a:solidFill>
            </a:endParaRPr>
          </a:p>
          <a:p>
            <a:pPr marL="457200" indent="-457200">
              <a:buFont typeface="Wingdings" panose="05000000000000000000" pitchFamily="2" charset="2"/>
              <a:buChar char="Ø"/>
            </a:pPr>
            <a:r>
              <a:rPr lang="zh-CN" altLang="en-US" sz="1800" dirty="0">
                <a:solidFill>
                  <a:schemeClr val="bg1"/>
                </a:solidFill>
              </a:rPr>
              <a:t>数据分布不均衡</a:t>
            </a:r>
            <a:endParaRPr lang="zh-CN" altLang="en-US" sz="1800" dirty="0">
              <a:solidFill>
                <a:schemeClr val="bg1"/>
              </a:solidFill>
            </a:endParaRPr>
          </a:p>
        </p:txBody>
      </p:sp>
      <p:sp>
        <p:nvSpPr>
          <p:cNvPr id="29" name="TextBox 28"/>
          <p:cNvSpPr txBox="1"/>
          <p:nvPr/>
        </p:nvSpPr>
        <p:spPr>
          <a:xfrm>
            <a:off x="4900567" y="4391334"/>
            <a:ext cx="3425025" cy="400110"/>
          </a:xfrm>
          <a:prstGeom prst="rect">
            <a:avLst/>
          </a:prstGeom>
          <a:noFill/>
        </p:spPr>
        <p:txBody>
          <a:bodyPr wrap="square" rtlCol="0">
            <a:spAutoFit/>
          </a:bodyPr>
          <a:lstStyle/>
          <a:p>
            <a:r>
              <a:rPr lang="zh-CN" altLang="en-US" sz="2000" dirty="0" smtClean="0">
                <a:solidFill>
                  <a:srgbClr val="FF0000"/>
                </a:solidFill>
              </a:rPr>
              <a:t>常规分类方法效果</a:t>
            </a:r>
            <a:r>
              <a:rPr lang="zh-CN" altLang="en-US" sz="2000" dirty="0">
                <a:solidFill>
                  <a:srgbClr val="FF0000"/>
                </a:solidFill>
              </a:rPr>
              <a:t>不理想</a:t>
            </a:r>
            <a:endParaRPr lang="zh-CN" altLang="en-US" sz="2000" dirty="0">
              <a:solidFill>
                <a:srgbClr val="FF0000"/>
              </a:solidFill>
            </a:endParaRPr>
          </a:p>
        </p:txBody>
      </p:sp>
      <p:sp>
        <p:nvSpPr>
          <p:cNvPr id="30" name="TextBox 29"/>
          <p:cNvSpPr txBox="1"/>
          <p:nvPr/>
        </p:nvSpPr>
        <p:spPr>
          <a:xfrm>
            <a:off x="2374252" y="4403470"/>
            <a:ext cx="1798829" cy="400110"/>
          </a:xfrm>
          <a:prstGeom prst="rect">
            <a:avLst/>
          </a:prstGeom>
          <a:noFill/>
        </p:spPr>
        <p:txBody>
          <a:bodyPr wrap="square" rtlCol="0">
            <a:spAutoFit/>
          </a:bodyPr>
          <a:lstStyle/>
          <a:p>
            <a:r>
              <a:rPr lang="zh-CN" altLang="en-US" sz="2000" dirty="0" smtClean="0">
                <a:solidFill>
                  <a:srgbClr val="FF0000"/>
                </a:solidFill>
              </a:rPr>
              <a:t>数据</a:t>
            </a:r>
            <a:r>
              <a:rPr lang="zh-CN" altLang="en-US" sz="2000" dirty="0">
                <a:solidFill>
                  <a:srgbClr val="FF0000"/>
                </a:solidFill>
              </a:rPr>
              <a:t>难以处理</a:t>
            </a:r>
            <a:endParaRPr lang="zh-CN" altLang="en-US" sz="2000" dirty="0">
              <a:solidFill>
                <a:srgbClr val="FF0000"/>
              </a:solidFill>
            </a:endParaRPr>
          </a:p>
        </p:txBody>
      </p:sp>
      <p:sp>
        <p:nvSpPr>
          <p:cNvPr id="31" name="右箭头 30"/>
          <p:cNvSpPr/>
          <p:nvPr/>
        </p:nvSpPr>
        <p:spPr>
          <a:xfrm>
            <a:off x="4173081" y="4503004"/>
            <a:ext cx="727486" cy="180020"/>
          </a:xfrm>
          <a:prstGeom prst="right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Sld>
  <p:clrMapOvr>
    <a:masterClrMapping/>
  </p:clrMapOvr>
  <p:transition spd="slow" advClick="0" advTm="0">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163" y="358775"/>
            <a:ext cx="2078723"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研究</a:t>
            </a:r>
            <a:r>
              <a:rPr lang="zh-CN" altLang="en-US" sz="1600">
                <a:solidFill>
                  <a:schemeClr val="bg1">
                    <a:lumMod val="95000"/>
                  </a:schemeClr>
                </a:solidFill>
                <a:latin typeface="微软雅黑" panose="020B0503020204020204" pitchFamily="34" charset="-122"/>
                <a:ea typeface="微软雅黑" panose="020B0503020204020204" pitchFamily="34" charset="-122"/>
              </a:rPr>
              <a:t>现状</a:t>
            </a:r>
            <a:r>
              <a:rPr lang="en-US" altLang="zh-CN" sz="1600" smtClean="0">
                <a:solidFill>
                  <a:schemeClr val="bg1">
                    <a:lumMod val="95000"/>
                  </a:schemeClr>
                </a:solidFill>
                <a:latin typeface="微软雅黑" panose="020B0503020204020204" pitchFamily="34" charset="-122"/>
                <a:ea typeface="微软雅黑" panose="020B0503020204020204" pitchFamily="34" charset="-122"/>
              </a:rPr>
              <a:t>-</a:t>
            </a: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稀疏表示</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917895" y="698500"/>
            <a:ext cx="432123" cy="1944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buFontTx/>
              <a:buNone/>
            </a:pPr>
            <a:r>
              <a:rPr lang="en-US" altLang="zh-CN" dirty="0">
                <a:solidFill>
                  <a:prstClr val="black"/>
                </a:solidFill>
              </a:rPr>
              <a:t>a1</a:t>
            </a:r>
            <a:endParaRPr lang="zh-CN" altLang="en-US" dirty="0">
              <a:solidFill>
                <a:prstClr val="black"/>
              </a:solidFill>
            </a:endParaRPr>
          </a:p>
        </p:txBody>
      </p:sp>
      <p:sp>
        <p:nvSpPr>
          <p:cNvPr id="10" name="矩形 9"/>
          <p:cNvSpPr/>
          <p:nvPr/>
        </p:nvSpPr>
        <p:spPr>
          <a:xfrm>
            <a:off x="1350018" y="698500"/>
            <a:ext cx="432123" cy="1944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buFontTx/>
              <a:buNone/>
            </a:pPr>
            <a:r>
              <a:rPr lang="en-US" altLang="zh-CN" dirty="0">
                <a:solidFill>
                  <a:prstClr val="black"/>
                </a:solidFill>
              </a:rPr>
              <a:t>a2</a:t>
            </a:r>
            <a:endParaRPr lang="zh-CN" altLang="en-US" dirty="0">
              <a:solidFill>
                <a:prstClr val="black"/>
              </a:solidFill>
            </a:endParaRPr>
          </a:p>
        </p:txBody>
      </p:sp>
      <p:sp>
        <p:nvSpPr>
          <p:cNvPr id="11" name="矩形 10"/>
          <p:cNvSpPr/>
          <p:nvPr/>
        </p:nvSpPr>
        <p:spPr>
          <a:xfrm>
            <a:off x="1782141" y="698500"/>
            <a:ext cx="432123" cy="1944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buFontTx/>
              <a:buNone/>
            </a:pPr>
            <a:r>
              <a:rPr lang="en-US" altLang="zh-CN" dirty="0">
                <a:solidFill>
                  <a:prstClr val="black"/>
                </a:solidFill>
              </a:rPr>
              <a:t>a3</a:t>
            </a:r>
            <a:endParaRPr lang="zh-CN" altLang="en-US" dirty="0">
              <a:solidFill>
                <a:prstClr val="black"/>
              </a:solidFill>
            </a:endParaRPr>
          </a:p>
        </p:txBody>
      </p:sp>
      <p:sp>
        <p:nvSpPr>
          <p:cNvPr id="12" name="矩形 11"/>
          <p:cNvSpPr/>
          <p:nvPr/>
        </p:nvSpPr>
        <p:spPr>
          <a:xfrm>
            <a:off x="2214264" y="698500"/>
            <a:ext cx="432123" cy="1944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buFontTx/>
              <a:buNone/>
            </a:pPr>
            <a:r>
              <a:rPr lang="en-US" altLang="zh-CN" dirty="0">
                <a:solidFill>
                  <a:prstClr val="black"/>
                </a:solidFill>
              </a:rPr>
              <a:t>a4</a:t>
            </a:r>
            <a:endParaRPr lang="zh-CN" altLang="en-US" dirty="0">
              <a:solidFill>
                <a:prstClr val="black"/>
              </a:solidFill>
            </a:endParaRPr>
          </a:p>
        </p:txBody>
      </p:sp>
      <p:sp>
        <p:nvSpPr>
          <p:cNvPr id="13" name="矩形 12"/>
          <p:cNvSpPr/>
          <p:nvPr/>
        </p:nvSpPr>
        <p:spPr>
          <a:xfrm>
            <a:off x="2602468" y="698500"/>
            <a:ext cx="432123" cy="1944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buFontTx/>
              <a:buNone/>
            </a:pPr>
            <a:r>
              <a:rPr lang="en-US" altLang="zh-CN" dirty="0">
                <a:solidFill>
                  <a:prstClr val="black"/>
                </a:solidFill>
              </a:rPr>
              <a:t>b1</a:t>
            </a:r>
            <a:endParaRPr lang="zh-CN" altLang="en-US" dirty="0">
              <a:solidFill>
                <a:prstClr val="black"/>
              </a:solidFill>
            </a:endParaRPr>
          </a:p>
        </p:txBody>
      </p:sp>
      <p:sp>
        <p:nvSpPr>
          <p:cNvPr id="14" name="矩形 13"/>
          <p:cNvSpPr/>
          <p:nvPr/>
        </p:nvSpPr>
        <p:spPr>
          <a:xfrm>
            <a:off x="3034591" y="698500"/>
            <a:ext cx="432123" cy="1944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buFontTx/>
              <a:buNone/>
            </a:pPr>
            <a:r>
              <a:rPr lang="en-US" altLang="zh-CN" dirty="0">
                <a:solidFill>
                  <a:prstClr val="black"/>
                </a:solidFill>
              </a:rPr>
              <a:t>b2</a:t>
            </a:r>
            <a:endParaRPr lang="zh-CN" altLang="en-US" dirty="0">
              <a:solidFill>
                <a:prstClr val="black"/>
              </a:solidFill>
            </a:endParaRPr>
          </a:p>
        </p:txBody>
      </p:sp>
      <p:sp>
        <p:nvSpPr>
          <p:cNvPr id="15" name="矩形 14"/>
          <p:cNvSpPr/>
          <p:nvPr/>
        </p:nvSpPr>
        <p:spPr>
          <a:xfrm>
            <a:off x="3466714" y="698500"/>
            <a:ext cx="432123" cy="1944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buFontTx/>
              <a:buNone/>
            </a:pPr>
            <a:r>
              <a:rPr lang="en-US" altLang="zh-CN" dirty="0">
                <a:solidFill>
                  <a:prstClr val="black"/>
                </a:solidFill>
              </a:rPr>
              <a:t>b3</a:t>
            </a:r>
            <a:endParaRPr lang="zh-CN" altLang="en-US" dirty="0">
              <a:solidFill>
                <a:prstClr val="black"/>
              </a:solidFill>
            </a:endParaRPr>
          </a:p>
        </p:txBody>
      </p:sp>
      <p:sp>
        <p:nvSpPr>
          <p:cNvPr id="16" name="矩形 15"/>
          <p:cNvSpPr/>
          <p:nvPr/>
        </p:nvSpPr>
        <p:spPr>
          <a:xfrm>
            <a:off x="3898837" y="698500"/>
            <a:ext cx="432123" cy="1944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buFontTx/>
              <a:buNone/>
            </a:pPr>
            <a:r>
              <a:rPr lang="en-US" altLang="zh-CN" dirty="0">
                <a:solidFill>
                  <a:prstClr val="black"/>
                </a:solidFill>
              </a:rPr>
              <a:t>b4</a:t>
            </a:r>
            <a:endParaRPr lang="zh-CN" altLang="en-US" dirty="0">
              <a:solidFill>
                <a:prstClr val="black"/>
              </a:solidFill>
            </a:endParaRPr>
          </a:p>
        </p:txBody>
      </p:sp>
      <p:sp>
        <p:nvSpPr>
          <p:cNvPr id="17" name="TextBox 16"/>
          <p:cNvSpPr txBox="1"/>
          <p:nvPr/>
        </p:nvSpPr>
        <p:spPr>
          <a:xfrm>
            <a:off x="1133956" y="2714724"/>
            <a:ext cx="1512431" cy="292388"/>
          </a:xfrm>
          <a:prstGeom prst="rect">
            <a:avLst/>
          </a:prstGeom>
          <a:noFill/>
        </p:spPr>
        <p:txBody>
          <a:bodyPr wrap="square" rtlCol="0">
            <a:spAutoFit/>
          </a:bodyPr>
          <a:lstStyle/>
          <a:p>
            <a:pPr fontAlgn="auto">
              <a:spcBef>
                <a:spcPts val="0"/>
              </a:spcBef>
              <a:spcAft>
                <a:spcPts val="0"/>
              </a:spcAft>
              <a:buFontTx/>
              <a:buNone/>
            </a:pPr>
            <a:r>
              <a:rPr lang="zh-CN" altLang="en-US" dirty="0">
                <a:solidFill>
                  <a:schemeClr val="bg1"/>
                </a:solidFill>
                <a:latin typeface="Calibri" panose="020F0502020204030204"/>
                <a:ea typeface="宋体" panose="02010600030101010101" pitchFamily="2" charset="-122"/>
              </a:rPr>
              <a:t>样本类</a:t>
            </a:r>
            <a:r>
              <a:rPr lang="en-US" altLang="zh-CN" dirty="0">
                <a:solidFill>
                  <a:schemeClr val="bg1"/>
                </a:solidFill>
                <a:latin typeface="Calibri" panose="020F0502020204030204"/>
                <a:ea typeface="宋体" panose="02010600030101010101" pitchFamily="2" charset="-122"/>
              </a:rPr>
              <a:t>1</a:t>
            </a:r>
            <a:endParaRPr lang="zh-CN" altLang="en-US" dirty="0">
              <a:solidFill>
                <a:schemeClr val="bg1"/>
              </a:solidFill>
              <a:latin typeface="Calibri" panose="020F0502020204030204"/>
              <a:ea typeface="宋体" panose="02010600030101010101" pitchFamily="2" charset="-122"/>
            </a:endParaRPr>
          </a:p>
        </p:txBody>
      </p:sp>
      <p:sp>
        <p:nvSpPr>
          <p:cNvPr id="18" name="TextBox 17"/>
          <p:cNvSpPr txBox="1"/>
          <p:nvPr/>
        </p:nvSpPr>
        <p:spPr>
          <a:xfrm>
            <a:off x="2813836" y="2714724"/>
            <a:ext cx="1512431" cy="292388"/>
          </a:xfrm>
          <a:prstGeom prst="rect">
            <a:avLst/>
          </a:prstGeom>
          <a:noFill/>
        </p:spPr>
        <p:txBody>
          <a:bodyPr wrap="square" rtlCol="0">
            <a:spAutoFit/>
          </a:bodyPr>
          <a:lstStyle/>
          <a:p>
            <a:pPr fontAlgn="auto">
              <a:spcBef>
                <a:spcPts val="0"/>
              </a:spcBef>
              <a:spcAft>
                <a:spcPts val="0"/>
              </a:spcAft>
              <a:buFontTx/>
              <a:buNone/>
            </a:pPr>
            <a:r>
              <a:rPr lang="zh-CN" altLang="en-US" dirty="0">
                <a:solidFill>
                  <a:schemeClr val="bg1"/>
                </a:solidFill>
                <a:latin typeface="Calibri" panose="020F0502020204030204"/>
                <a:ea typeface="宋体" panose="02010600030101010101" pitchFamily="2" charset="-122"/>
              </a:rPr>
              <a:t>样本类</a:t>
            </a:r>
            <a:r>
              <a:rPr lang="en-US" altLang="zh-CN" dirty="0">
                <a:solidFill>
                  <a:schemeClr val="bg1"/>
                </a:solidFill>
                <a:latin typeface="Calibri" panose="020F0502020204030204"/>
                <a:ea typeface="宋体" panose="02010600030101010101" pitchFamily="2" charset="-122"/>
              </a:rPr>
              <a:t>2</a:t>
            </a:r>
            <a:endParaRPr lang="zh-CN" altLang="en-US" dirty="0">
              <a:solidFill>
                <a:schemeClr val="bg1"/>
              </a:solidFill>
              <a:latin typeface="Calibri" panose="020F0502020204030204"/>
              <a:ea typeface="宋体" panose="02010600030101010101" pitchFamily="2" charset="-122"/>
            </a:endParaRPr>
          </a:p>
        </p:txBody>
      </p:sp>
      <p:sp>
        <p:nvSpPr>
          <p:cNvPr id="19" name="矩形 18"/>
          <p:cNvSpPr/>
          <p:nvPr/>
        </p:nvSpPr>
        <p:spPr>
          <a:xfrm>
            <a:off x="968485" y="3133242"/>
            <a:ext cx="432123" cy="194421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buFontTx/>
              <a:buNone/>
            </a:pPr>
            <a:r>
              <a:rPr lang="en-US" altLang="zh-CN" dirty="0">
                <a:solidFill>
                  <a:prstClr val="black"/>
                </a:solidFill>
              </a:rPr>
              <a:t>Y</a:t>
            </a:r>
            <a:endParaRPr lang="zh-CN" altLang="en-US" dirty="0">
              <a:solidFill>
                <a:prstClr val="black"/>
              </a:solidFill>
            </a:endParaRPr>
          </a:p>
        </p:txBody>
      </p:sp>
      <p:sp>
        <p:nvSpPr>
          <p:cNvPr id="20" name="TextBox 19"/>
          <p:cNvSpPr txBox="1"/>
          <p:nvPr/>
        </p:nvSpPr>
        <p:spPr>
          <a:xfrm>
            <a:off x="1415485" y="3438635"/>
            <a:ext cx="756215" cy="892552"/>
          </a:xfrm>
          <a:prstGeom prst="rect">
            <a:avLst/>
          </a:prstGeom>
          <a:noFill/>
        </p:spPr>
        <p:txBody>
          <a:bodyPr wrap="square" rtlCol="0">
            <a:spAutoFit/>
          </a:bodyPr>
          <a:lstStyle/>
          <a:p>
            <a:pPr fontAlgn="auto">
              <a:spcBef>
                <a:spcPts val="0"/>
              </a:spcBef>
              <a:spcAft>
                <a:spcPts val="0"/>
              </a:spcAft>
              <a:buFontTx/>
              <a:buNone/>
            </a:pPr>
            <a:r>
              <a:rPr lang="en-US" altLang="zh-CN" dirty="0">
                <a:solidFill>
                  <a:schemeClr val="bg1"/>
                </a:solidFill>
                <a:latin typeface="Calibri" panose="020F0502020204030204"/>
                <a:ea typeface="宋体" panose="02010600030101010101" pitchFamily="2" charset="-122"/>
              </a:rPr>
              <a:t>Y</a:t>
            </a:r>
            <a:r>
              <a:rPr lang="zh-CN" altLang="en-US" dirty="0">
                <a:solidFill>
                  <a:schemeClr val="bg1"/>
                </a:solidFill>
                <a:latin typeface="Calibri" panose="020F0502020204030204"/>
                <a:ea typeface="宋体" panose="02010600030101010101" pitchFamily="2" charset="-122"/>
              </a:rPr>
              <a:t>属于类别</a:t>
            </a:r>
            <a:r>
              <a:rPr lang="en-US" altLang="zh-CN" dirty="0">
                <a:solidFill>
                  <a:schemeClr val="bg1"/>
                </a:solidFill>
                <a:latin typeface="Calibri" panose="020F0502020204030204"/>
                <a:ea typeface="宋体" panose="02010600030101010101" pitchFamily="2" charset="-122"/>
              </a:rPr>
              <a:t>1</a:t>
            </a:r>
            <a:r>
              <a:rPr lang="zh-CN" altLang="en-US" dirty="0">
                <a:solidFill>
                  <a:schemeClr val="bg1"/>
                </a:solidFill>
                <a:latin typeface="Calibri" panose="020F0502020204030204"/>
                <a:ea typeface="宋体" panose="02010600030101010101" pitchFamily="2" charset="-122"/>
              </a:rPr>
              <a:t>还是类别</a:t>
            </a:r>
            <a:r>
              <a:rPr lang="en-US" altLang="zh-CN" dirty="0">
                <a:solidFill>
                  <a:schemeClr val="bg1"/>
                </a:solidFill>
                <a:latin typeface="Calibri" panose="020F0502020204030204"/>
                <a:ea typeface="宋体" panose="02010600030101010101" pitchFamily="2" charset="-122"/>
              </a:rPr>
              <a:t>2</a:t>
            </a:r>
            <a:r>
              <a:rPr lang="zh-CN" altLang="en-US" dirty="0">
                <a:solidFill>
                  <a:schemeClr val="bg1"/>
                </a:solidFill>
                <a:latin typeface="Calibri" panose="020F0502020204030204"/>
                <a:ea typeface="宋体" panose="02010600030101010101" pitchFamily="2" charset="-122"/>
              </a:rPr>
              <a:t>？</a:t>
            </a:r>
            <a:endParaRPr lang="zh-CN" altLang="en-US" dirty="0">
              <a:solidFill>
                <a:schemeClr val="bg1"/>
              </a:solidFill>
              <a:latin typeface="Calibri" panose="020F0502020204030204"/>
              <a:ea typeface="宋体" panose="02010600030101010101" pitchFamily="2" charset="-122"/>
            </a:endParaRPr>
          </a:p>
        </p:txBody>
      </p:sp>
      <p:sp>
        <p:nvSpPr>
          <p:cNvPr id="2" name="TextBox 1"/>
          <p:cNvSpPr txBox="1"/>
          <p:nvPr/>
        </p:nvSpPr>
        <p:spPr>
          <a:xfrm>
            <a:off x="4617720" y="751592"/>
            <a:ext cx="4472940" cy="2508379"/>
          </a:xfrm>
          <a:prstGeom prst="rect">
            <a:avLst/>
          </a:prstGeom>
          <a:noFill/>
        </p:spPr>
        <p:txBody>
          <a:bodyPr wrap="square" rtlCol="0">
            <a:spAutoFit/>
          </a:bodyPr>
          <a:lstStyle/>
          <a:p>
            <a:r>
              <a:rPr lang="zh-CN" altLang="en-US" sz="1600" dirty="0" smtClean="0">
                <a:solidFill>
                  <a:schemeClr val="bg1"/>
                </a:solidFill>
              </a:rPr>
              <a:t>首先利用样本</a:t>
            </a:r>
            <a:r>
              <a:rPr lang="en-US" altLang="zh-CN" sz="1600" dirty="0" smtClean="0">
                <a:solidFill>
                  <a:schemeClr val="bg1"/>
                </a:solidFill>
              </a:rPr>
              <a:t>1</a:t>
            </a:r>
            <a:r>
              <a:rPr lang="zh-CN" altLang="en-US" sz="1600" dirty="0" smtClean="0">
                <a:solidFill>
                  <a:schemeClr val="bg1"/>
                </a:solidFill>
              </a:rPr>
              <a:t>和样本</a:t>
            </a:r>
            <a:r>
              <a:rPr lang="en-US" altLang="zh-CN" sz="1600" dirty="0" smtClean="0">
                <a:solidFill>
                  <a:schemeClr val="bg1"/>
                </a:solidFill>
              </a:rPr>
              <a:t>2</a:t>
            </a:r>
            <a:r>
              <a:rPr lang="zh-CN" altLang="en-US" sz="1600" dirty="0" smtClean="0">
                <a:solidFill>
                  <a:schemeClr val="bg1"/>
                </a:solidFill>
              </a:rPr>
              <a:t>对测试样本</a:t>
            </a:r>
            <a:r>
              <a:rPr lang="en-US" altLang="zh-CN" sz="1600" dirty="0" smtClean="0">
                <a:solidFill>
                  <a:schemeClr val="bg1"/>
                </a:solidFill>
              </a:rPr>
              <a:t>y</a:t>
            </a:r>
            <a:r>
              <a:rPr lang="zh-CN" altLang="en-US" sz="1600" dirty="0" smtClean="0">
                <a:solidFill>
                  <a:schemeClr val="bg1"/>
                </a:solidFill>
              </a:rPr>
              <a:t>进行线性表示：</a:t>
            </a:r>
            <a:endParaRPr lang="en-US" altLang="zh-CN" sz="1600" dirty="0" smtClean="0">
              <a:solidFill>
                <a:schemeClr val="bg1"/>
              </a:solidFill>
            </a:endParaRPr>
          </a:p>
          <a:p>
            <a:endParaRPr lang="en-US" altLang="zh-CN" sz="1600" dirty="0">
              <a:solidFill>
                <a:schemeClr val="bg1"/>
              </a:solidFill>
            </a:endParaRPr>
          </a:p>
          <a:p>
            <a:r>
              <a:rPr lang="zh-CN" altLang="en-US" sz="1600" dirty="0" smtClean="0">
                <a:solidFill>
                  <a:schemeClr val="bg1"/>
                </a:solidFill>
                <a:latin typeface="Calibri" panose="020F0502020204030204"/>
                <a:ea typeface="宋体" panose="02010600030101010101" pitchFamily="2" charset="-122"/>
              </a:rPr>
              <a:t>即</a:t>
            </a:r>
            <a:endParaRPr lang="en-US" altLang="zh-CN" sz="1600" dirty="0" smtClean="0">
              <a:solidFill>
                <a:schemeClr val="bg1"/>
              </a:solidFill>
              <a:latin typeface="Calibri" panose="020F0502020204030204"/>
              <a:ea typeface="宋体" panose="02010600030101010101" pitchFamily="2" charset="-122"/>
            </a:endParaRPr>
          </a:p>
          <a:p>
            <a:r>
              <a:rPr lang="en-US" altLang="zh-CN" sz="1600" dirty="0" smtClean="0">
                <a:solidFill>
                  <a:schemeClr val="bg1"/>
                </a:solidFill>
                <a:latin typeface="Calibri" panose="020F0502020204030204"/>
                <a:ea typeface="宋体" panose="02010600030101010101" pitchFamily="2" charset="-122"/>
              </a:rPr>
              <a:t>Y</a:t>
            </a:r>
            <a:r>
              <a:rPr lang="zh-CN" altLang="en-US" sz="1600" dirty="0" smtClean="0">
                <a:solidFill>
                  <a:schemeClr val="bg1"/>
                </a:solidFill>
                <a:latin typeface="Calibri" panose="020F0502020204030204"/>
                <a:ea typeface="宋体" panose="02010600030101010101" pitchFamily="2" charset="-122"/>
              </a:rPr>
              <a:t>≈</a:t>
            </a:r>
            <a:r>
              <a:rPr lang="en-US" altLang="zh-CN" sz="1600" dirty="0" smtClean="0">
                <a:solidFill>
                  <a:schemeClr val="bg1"/>
                </a:solidFill>
                <a:latin typeface="Calibri" panose="020F0502020204030204"/>
                <a:ea typeface="宋体" panose="02010600030101010101" pitchFamily="2" charset="-122"/>
              </a:rPr>
              <a:t>x</a:t>
            </a:r>
            <a:r>
              <a:rPr lang="en-US" altLang="zh-CN" sz="1600" baseline="-25000" dirty="0" smtClean="0">
                <a:solidFill>
                  <a:schemeClr val="bg1"/>
                </a:solidFill>
                <a:latin typeface="Calibri" panose="020F0502020204030204"/>
                <a:ea typeface="宋体" panose="02010600030101010101" pitchFamily="2" charset="-122"/>
              </a:rPr>
              <a:t>1*</a:t>
            </a:r>
            <a:r>
              <a:rPr lang="en-US" altLang="zh-CN" sz="1600" dirty="0" smtClean="0">
                <a:solidFill>
                  <a:schemeClr val="bg1"/>
                </a:solidFill>
                <a:latin typeface="Calibri" panose="020F0502020204030204"/>
                <a:ea typeface="宋体" panose="02010600030101010101" pitchFamily="2" charset="-122"/>
              </a:rPr>
              <a:t>a1 </a:t>
            </a:r>
            <a:r>
              <a:rPr lang="en-US" altLang="zh-CN" sz="1600" dirty="0">
                <a:solidFill>
                  <a:schemeClr val="bg1"/>
                </a:solidFill>
                <a:latin typeface="Calibri" panose="020F0502020204030204"/>
                <a:ea typeface="宋体" panose="02010600030101010101" pitchFamily="2" charset="-122"/>
              </a:rPr>
              <a:t>+ x</a:t>
            </a:r>
            <a:r>
              <a:rPr lang="en-US" altLang="zh-CN" sz="1600" baseline="-25000" dirty="0">
                <a:solidFill>
                  <a:schemeClr val="bg1"/>
                </a:solidFill>
                <a:latin typeface="Calibri" panose="020F0502020204030204"/>
                <a:ea typeface="宋体" panose="02010600030101010101" pitchFamily="2" charset="-122"/>
              </a:rPr>
              <a:t>2*</a:t>
            </a:r>
            <a:r>
              <a:rPr lang="en-US" altLang="zh-CN" sz="1600" dirty="0">
                <a:solidFill>
                  <a:schemeClr val="bg1"/>
                </a:solidFill>
                <a:latin typeface="Calibri" panose="020F0502020204030204"/>
                <a:ea typeface="宋体" panose="02010600030101010101" pitchFamily="2" charset="-122"/>
              </a:rPr>
              <a:t>a2 + x</a:t>
            </a:r>
            <a:r>
              <a:rPr lang="en-US" altLang="zh-CN" sz="1600" baseline="-25000" dirty="0">
                <a:solidFill>
                  <a:schemeClr val="bg1"/>
                </a:solidFill>
                <a:latin typeface="Calibri" panose="020F0502020204030204"/>
                <a:ea typeface="宋体" panose="02010600030101010101" pitchFamily="2" charset="-122"/>
              </a:rPr>
              <a:t>3*</a:t>
            </a:r>
            <a:r>
              <a:rPr lang="en-US" altLang="zh-CN" sz="1600" dirty="0">
                <a:solidFill>
                  <a:schemeClr val="bg1"/>
                </a:solidFill>
                <a:latin typeface="Calibri" panose="020F0502020204030204"/>
                <a:ea typeface="宋体" panose="02010600030101010101" pitchFamily="2" charset="-122"/>
              </a:rPr>
              <a:t>a3 + x</a:t>
            </a:r>
            <a:r>
              <a:rPr lang="en-US" altLang="zh-CN" sz="1600" baseline="-25000" dirty="0">
                <a:solidFill>
                  <a:schemeClr val="bg1"/>
                </a:solidFill>
                <a:latin typeface="Calibri" panose="020F0502020204030204"/>
                <a:ea typeface="宋体" panose="02010600030101010101" pitchFamily="2" charset="-122"/>
              </a:rPr>
              <a:t>4*</a:t>
            </a:r>
            <a:r>
              <a:rPr lang="en-US" altLang="zh-CN" sz="1600" dirty="0">
                <a:solidFill>
                  <a:schemeClr val="bg1"/>
                </a:solidFill>
                <a:latin typeface="Calibri" panose="020F0502020204030204"/>
                <a:ea typeface="宋体" panose="02010600030101010101" pitchFamily="2" charset="-122"/>
              </a:rPr>
              <a:t>a4 + x</a:t>
            </a:r>
            <a:r>
              <a:rPr lang="en-US" altLang="zh-CN" sz="1600" baseline="-25000" dirty="0">
                <a:solidFill>
                  <a:schemeClr val="bg1"/>
                </a:solidFill>
                <a:latin typeface="Calibri" panose="020F0502020204030204"/>
                <a:ea typeface="宋体" panose="02010600030101010101" pitchFamily="2" charset="-122"/>
              </a:rPr>
              <a:t>5*</a:t>
            </a:r>
            <a:r>
              <a:rPr lang="en-US" altLang="zh-CN" sz="1600" dirty="0">
                <a:solidFill>
                  <a:schemeClr val="bg1"/>
                </a:solidFill>
                <a:latin typeface="Calibri" panose="020F0502020204030204"/>
                <a:ea typeface="宋体" panose="02010600030101010101" pitchFamily="2" charset="-122"/>
              </a:rPr>
              <a:t>b1 + x</a:t>
            </a:r>
            <a:r>
              <a:rPr lang="en-US" altLang="zh-CN" sz="1600" baseline="-25000" dirty="0">
                <a:solidFill>
                  <a:schemeClr val="bg1"/>
                </a:solidFill>
                <a:latin typeface="Calibri" panose="020F0502020204030204"/>
                <a:ea typeface="宋体" panose="02010600030101010101" pitchFamily="2" charset="-122"/>
              </a:rPr>
              <a:t>6*</a:t>
            </a:r>
            <a:r>
              <a:rPr lang="en-US" altLang="zh-CN" sz="1600" dirty="0">
                <a:solidFill>
                  <a:schemeClr val="bg1"/>
                </a:solidFill>
                <a:latin typeface="Calibri" panose="020F0502020204030204"/>
                <a:ea typeface="宋体" panose="02010600030101010101" pitchFamily="2" charset="-122"/>
              </a:rPr>
              <a:t>b2 +x</a:t>
            </a:r>
            <a:r>
              <a:rPr lang="en-US" altLang="zh-CN" sz="1600" baseline="-25000" dirty="0">
                <a:solidFill>
                  <a:schemeClr val="bg1"/>
                </a:solidFill>
                <a:latin typeface="Calibri" panose="020F0502020204030204"/>
                <a:ea typeface="宋体" panose="02010600030101010101" pitchFamily="2" charset="-122"/>
              </a:rPr>
              <a:t>7*</a:t>
            </a:r>
            <a:r>
              <a:rPr lang="en-US" altLang="zh-CN" sz="1600" dirty="0">
                <a:solidFill>
                  <a:schemeClr val="bg1"/>
                </a:solidFill>
                <a:latin typeface="Calibri" panose="020F0502020204030204"/>
                <a:ea typeface="宋体" panose="02010600030101010101" pitchFamily="2" charset="-122"/>
              </a:rPr>
              <a:t>b3 + </a:t>
            </a:r>
            <a:r>
              <a:rPr lang="en-US" altLang="zh-CN" sz="1600" dirty="0" smtClean="0">
                <a:solidFill>
                  <a:schemeClr val="bg1"/>
                </a:solidFill>
                <a:latin typeface="Calibri" panose="020F0502020204030204"/>
                <a:ea typeface="宋体" panose="02010600030101010101" pitchFamily="2" charset="-122"/>
              </a:rPr>
              <a:t>x</a:t>
            </a:r>
            <a:r>
              <a:rPr lang="en-US" altLang="zh-CN" sz="1600" baseline="-25000" dirty="0" smtClean="0">
                <a:solidFill>
                  <a:schemeClr val="bg1"/>
                </a:solidFill>
                <a:latin typeface="Calibri" panose="020F0502020204030204"/>
                <a:ea typeface="宋体" panose="02010600030101010101" pitchFamily="2" charset="-122"/>
              </a:rPr>
              <a:t>8*</a:t>
            </a:r>
            <a:r>
              <a:rPr lang="en-US" altLang="zh-CN" sz="1600" dirty="0" smtClean="0">
                <a:solidFill>
                  <a:schemeClr val="bg1"/>
                </a:solidFill>
                <a:latin typeface="Calibri" panose="020F0502020204030204"/>
                <a:ea typeface="宋体" panose="02010600030101010101" pitchFamily="2" charset="-122"/>
              </a:rPr>
              <a:t>b4</a:t>
            </a:r>
            <a:endParaRPr lang="en-US" altLang="zh-CN" sz="1600" dirty="0" smtClean="0">
              <a:solidFill>
                <a:schemeClr val="bg1"/>
              </a:solidFill>
              <a:latin typeface="Calibri" panose="020F0502020204030204"/>
              <a:ea typeface="宋体" panose="02010600030101010101" pitchFamily="2" charset="-122"/>
            </a:endParaRPr>
          </a:p>
          <a:p>
            <a:endParaRPr lang="en-US" altLang="zh-CN" sz="1600" dirty="0" smtClean="0">
              <a:solidFill>
                <a:schemeClr val="bg1"/>
              </a:solidFill>
              <a:latin typeface="Calibri" panose="020F0502020204030204"/>
              <a:ea typeface="宋体" panose="02010600030101010101" pitchFamily="2" charset="-122"/>
            </a:endParaRPr>
          </a:p>
          <a:p>
            <a:r>
              <a:rPr lang="zh-CN" altLang="en-US" sz="1600" dirty="0" smtClean="0">
                <a:solidFill>
                  <a:schemeClr val="bg1"/>
                </a:solidFill>
                <a:latin typeface="Calibri" panose="020F0502020204030204"/>
                <a:ea typeface="宋体" panose="02010600030101010101" pitchFamily="2" charset="-122"/>
              </a:rPr>
              <a:t>其中（</a:t>
            </a:r>
            <a:r>
              <a:rPr lang="en-US" altLang="zh-CN" sz="1600" dirty="0" smtClean="0">
                <a:solidFill>
                  <a:schemeClr val="bg1"/>
                </a:solidFill>
                <a:latin typeface="Calibri" panose="020F0502020204030204"/>
                <a:ea typeface="宋体" panose="02010600030101010101" pitchFamily="2" charset="-122"/>
              </a:rPr>
              <a:t>x1,x2,x3,x4,x5,x6,x7,x8</a:t>
            </a:r>
            <a:r>
              <a:rPr lang="zh-CN" altLang="en-US" sz="1600" dirty="0" smtClean="0">
                <a:solidFill>
                  <a:schemeClr val="bg1"/>
                </a:solidFill>
                <a:latin typeface="Calibri" panose="020F0502020204030204"/>
                <a:ea typeface="宋体" panose="02010600030101010101" pitchFamily="2" charset="-122"/>
              </a:rPr>
              <a:t>）是经过计算得出的能线性表示</a:t>
            </a:r>
            <a:r>
              <a:rPr lang="en-US" altLang="zh-CN" sz="1600" dirty="0" smtClean="0">
                <a:solidFill>
                  <a:schemeClr val="bg1"/>
                </a:solidFill>
                <a:latin typeface="Calibri" panose="020F0502020204030204"/>
                <a:ea typeface="宋体" panose="02010600030101010101" pitchFamily="2" charset="-122"/>
              </a:rPr>
              <a:t>y</a:t>
            </a:r>
            <a:r>
              <a:rPr lang="zh-CN" altLang="en-US" sz="1600" dirty="0" smtClean="0">
                <a:solidFill>
                  <a:schemeClr val="bg1"/>
                </a:solidFill>
                <a:latin typeface="Calibri" panose="020F0502020204030204"/>
                <a:ea typeface="宋体" panose="02010600030101010101" pitchFamily="2" charset="-122"/>
              </a:rPr>
              <a:t>的最拟合的系数。</a:t>
            </a:r>
            <a:endParaRPr lang="en-US" altLang="zh-CN" sz="1600" dirty="0">
              <a:solidFill>
                <a:schemeClr val="bg1"/>
              </a:solidFill>
              <a:latin typeface="Calibri" panose="020F0502020204030204"/>
              <a:ea typeface="宋体" panose="02010600030101010101" pitchFamily="2" charset="-122"/>
            </a:endParaRPr>
          </a:p>
          <a:p>
            <a:endParaRPr lang="zh-CN" altLang="en-US" dirty="0">
              <a:solidFill>
                <a:schemeClr val="bg1"/>
              </a:solidFill>
            </a:endParaRPr>
          </a:p>
        </p:txBody>
      </p:sp>
      <p:sp>
        <p:nvSpPr>
          <p:cNvPr id="3" name="TextBox 2"/>
          <p:cNvSpPr txBox="1"/>
          <p:nvPr/>
        </p:nvSpPr>
        <p:spPr>
          <a:xfrm>
            <a:off x="2214264" y="3343603"/>
            <a:ext cx="4411980" cy="1523494"/>
          </a:xfrm>
          <a:prstGeom prst="rect">
            <a:avLst/>
          </a:prstGeom>
          <a:noFill/>
        </p:spPr>
        <p:txBody>
          <a:bodyPr wrap="square" rtlCol="0">
            <a:spAutoFit/>
          </a:bodyPr>
          <a:lstStyle/>
          <a:p>
            <a:pPr fontAlgn="auto">
              <a:spcBef>
                <a:spcPts val="0"/>
              </a:spcBef>
              <a:spcAft>
                <a:spcPts val="0"/>
              </a:spcAft>
              <a:buFontTx/>
              <a:buNone/>
            </a:pPr>
            <a:r>
              <a:rPr lang="zh-CN" altLang="en-US" sz="1600" dirty="0">
                <a:solidFill>
                  <a:schemeClr val="bg1"/>
                </a:solidFill>
                <a:latin typeface="Calibri" panose="020F0502020204030204"/>
                <a:ea typeface="宋体" panose="02010600030101010101" pitchFamily="2" charset="-122"/>
              </a:rPr>
              <a:t>样本类</a:t>
            </a:r>
            <a:r>
              <a:rPr lang="en-US" altLang="zh-CN" sz="1600" dirty="0">
                <a:solidFill>
                  <a:schemeClr val="bg1"/>
                </a:solidFill>
                <a:latin typeface="Calibri" panose="020F0502020204030204"/>
                <a:ea typeface="宋体" panose="02010600030101010101" pitchFamily="2" charset="-122"/>
              </a:rPr>
              <a:t>1</a:t>
            </a:r>
            <a:r>
              <a:rPr lang="zh-CN" altLang="en-US" sz="1600" dirty="0">
                <a:solidFill>
                  <a:schemeClr val="bg1"/>
                </a:solidFill>
                <a:latin typeface="Calibri" panose="020F0502020204030204"/>
                <a:ea typeface="宋体" panose="02010600030101010101" pitchFamily="2" charset="-122"/>
              </a:rPr>
              <a:t>的重构</a:t>
            </a:r>
            <a:r>
              <a:rPr lang="zh-CN" altLang="en-US" sz="1600" dirty="0" smtClean="0">
                <a:solidFill>
                  <a:schemeClr val="bg1"/>
                </a:solidFill>
                <a:latin typeface="Calibri" panose="020F0502020204030204"/>
                <a:ea typeface="宋体" panose="02010600030101010101" pitchFamily="2" charset="-122"/>
              </a:rPr>
              <a:t>误差</a:t>
            </a:r>
            <a:endParaRPr lang="en-US" altLang="zh-CN" sz="1600" dirty="0" smtClean="0">
              <a:solidFill>
                <a:schemeClr val="bg1"/>
              </a:solidFill>
              <a:latin typeface="Calibri" panose="020F0502020204030204"/>
              <a:ea typeface="宋体" panose="02010600030101010101" pitchFamily="2" charset="-122"/>
            </a:endParaRPr>
          </a:p>
          <a:p>
            <a:pPr fontAlgn="auto">
              <a:spcBef>
                <a:spcPts val="0"/>
              </a:spcBef>
              <a:spcAft>
                <a:spcPts val="0"/>
              </a:spcAft>
              <a:buFontTx/>
              <a:buNone/>
            </a:pPr>
            <a:r>
              <a:rPr lang="en-US" altLang="zh-CN" sz="1600" dirty="0">
                <a:solidFill>
                  <a:schemeClr val="bg1"/>
                </a:solidFill>
                <a:latin typeface="Calibri" panose="020F0502020204030204"/>
                <a:ea typeface="宋体" panose="02010600030101010101" pitchFamily="2" charset="-122"/>
              </a:rPr>
              <a:t>error</a:t>
            </a:r>
            <a:r>
              <a:rPr lang="en-US" altLang="zh-CN" sz="1600" dirty="0" smtClean="0">
                <a:solidFill>
                  <a:schemeClr val="bg1"/>
                </a:solidFill>
                <a:latin typeface="Calibri" panose="020F0502020204030204"/>
                <a:ea typeface="宋体" panose="02010600030101010101" pitchFamily="2" charset="-122"/>
              </a:rPr>
              <a:t>1</a:t>
            </a:r>
            <a:r>
              <a:rPr lang="en-US" altLang="zh-CN" sz="1600" dirty="0">
                <a:solidFill>
                  <a:schemeClr val="bg1"/>
                </a:solidFill>
                <a:latin typeface="Calibri" panose="020F0502020204030204"/>
                <a:ea typeface="宋体" panose="02010600030101010101" pitchFamily="2" charset="-122"/>
              </a:rPr>
              <a:t>=||Y- (x</a:t>
            </a:r>
            <a:r>
              <a:rPr lang="en-US" altLang="zh-CN" sz="1600" baseline="-25000" dirty="0">
                <a:solidFill>
                  <a:schemeClr val="bg1"/>
                </a:solidFill>
                <a:latin typeface="Calibri" panose="020F0502020204030204"/>
                <a:ea typeface="宋体" panose="02010600030101010101" pitchFamily="2" charset="-122"/>
              </a:rPr>
              <a:t>1*</a:t>
            </a:r>
            <a:r>
              <a:rPr lang="en-US" altLang="zh-CN" sz="1600" dirty="0">
                <a:solidFill>
                  <a:schemeClr val="bg1"/>
                </a:solidFill>
                <a:latin typeface="Calibri" panose="020F0502020204030204"/>
                <a:ea typeface="宋体" panose="02010600030101010101" pitchFamily="2" charset="-122"/>
              </a:rPr>
              <a:t>a1 + x</a:t>
            </a:r>
            <a:r>
              <a:rPr lang="en-US" altLang="zh-CN" sz="1600" baseline="-25000" dirty="0">
                <a:solidFill>
                  <a:schemeClr val="bg1"/>
                </a:solidFill>
                <a:latin typeface="Calibri" panose="020F0502020204030204"/>
                <a:ea typeface="宋体" panose="02010600030101010101" pitchFamily="2" charset="-122"/>
              </a:rPr>
              <a:t>2*</a:t>
            </a:r>
            <a:r>
              <a:rPr lang="en-US" altLang="zh-CN" sz="1600" dirty="0">
                <a:solidFill>
                  <a:schemeClr val="bg1"/>
                </a:solidFill>
                <a:latin typeface="Calibri" panose="020F0502020204030204"/>
                <a:ea typeface="宋体" panose="02010600030101010101" pitchFamily="2" charset="-122"/>
              </a:rPr>
              <a:t>a2 + x</a:t>
            </a:r>
            <a:r>
              <a:rPr lang="en-US" altLang="zh-CN" sz="1600" baseline="-25000" dirty="0">
                <a:solidFill>
                  <a:schemeClr val="bg1"/>
                </a:solidFill>
                <a:latin typeface="Calibri" panose="020F0502020204030204"/>
                <a:ea typeface="宋体" panose="02010600030101010101" pitchFamily="2" charset="-122"/>
              </a:rPr>
              <a:t>3*</a:t>
            </a:r>
            <a:r>
              <a:rPr lang="en-US" altLang="zh-CN" sz="1600" dirty="0">
                <a:solidFill>
                  <a:schemeClr val="bg1"/>
                </a:solidFill>
                <a:latin typeface="Calibri" panose="020F0502020204030204"/>
                <a:ea typeface="宋体" panose="02010600030101010101" pitchFamily="2" charset="-122"/>
              </a:rPr>
              <a:t>a3 + x</a:t>
            </a:r>
            <a:r>
              <a:rPr lang="en-US" altLang="zh-CN" sz="1600" baseline="-25000" dirty="0">
                <a:solidFill>
                  <a:schemeClr val="bg1"/>
                </a:solidFill>
                <a:latin typeface="Calibri" panose="020F0502020204030204"/>
                <a:ea typeface="宋体" panose="02010600030101010101" pitchFamily="2" charset="-122"/>
              </a:rPr>
              <a:t>4*</a:t>
            </a:r>
            <a:r>
              <a:rPr lang="en-US" altLang="zh-CN" sz="1600" dirty="0">
                <a:solidFill>
                  <a:schemeClr val="bg1"/>
                </a:solidFill>
                <a:latin typeface="Calibri" panose="020F0502020204030204"/>
                <a:ea typeface="宋体" panose="02010600030101010101" pitchFamily="2" charset="-122"/>
              </a:rPr>
              <a:t>a4)||</a:t>
            </a:r>
            <a:r>
              <a:rPr lang="en-US" altLang="zh-CN" sz="1600" baseline="-25000" dirty="0">
                <a:solidFill>
                  <a:schemeClr val="bg1"/>
                </a:solidFill>
                <a:latin typeface="Calibri" panose="020F0502020204030204"/>
                <a:ea typeface="宋体" panose="02010600030101010101" pitchFamily="2" charset="-122"/>
              </a:rPr>
              <a:t>2</a:t>
            </a:r>
            <a:endParaRPr lang="en-US" altLang="zh-CN" sz="1600" baseline="-25000" dirty="0">
              <a:solidFill>
                <a:schemeClr val="bg1"/>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600" dirty="0">
                <a:solidFill>
                  <a:schemeClr val="bg1"/>
                </a:solidFill>
                <a:latin typeface="Calibri" panose="020F0502020204030204"/>
                <a:ea typeface="宋体" panose="02010600030101010101" pitchFamily="2" charset="-122"/>
              </a:rPr>
              <a:t>样本类</a:t>
            </a:r>
            <a:r>
              <a:rPr lang="en-US" altLang="zh-CN" sz="1600" dirty="0">
                <a:solidFill>
                  <a:schemeClr val="bg1"/>
                </a:solidFill>
                <a:latin typeface="Calibri" panose="020F0502020204030204"/>
                <a:ea typeface="宋体" panose="02010600030101010101" pitchFamily="2" charset="-122"/>
              </a:rPr>
              <a:t>2</a:t>
            </a:r>
            <a:r>
              <a:rPr lang="zh-CN" altLang="en-US" sz="1600" dirty="0">
                <a:solidFill>
                  <a:schemeClr val="bg1"/>
                </a:solidFill>
                <a:latin typeface="Calibri" panose="020F0502020204030204"/>
                <a:ea typeface="宋体" panose="02010600030101010101" pitchFamily="2" charset="-122"/>
              </a:rPr>
              <a:t>的重构</a:t>
            </a:r>
            <a:r>
              <a:rPr lang="zh-CN" altLang="en-US" sz="1600" dirty="0" smtClean="0">
                <a:solidFill>
                  <a:schemeClr val="bg1"/>
                </a:solidFill>
                <a:latin typeface="Calibri" panose="020F0502020204030204"/>
                <a:ea typeface="宋体" panose="02010600030101010101" pitchFamily="2" charset="-122"/>
              </a:rPr>
              <a:t>误差</a:t>
            </a:r>
            <a:endParaRPr lang="en-US" altLang="zh-CN" sz="1600" dirty="0" smtClean="0">
              <a:solidFill>
                <a:schemeClr val="bg1"/>
              </a:solidFill>
              <a:latin typeface="Calibri" panose="020F0502020204030204"/>
              <a:ea typeface="宋体" panose="02010600030101010101" pitchFamily="2" charset="-122"/>
            </a:endParaRPr>
          </a:p>
          <a:p>
            <a:pPr fontAlgn="auto">
              <a:spcBef>
                <a:spcPts val="0"/>
              </a:spcBef>
              <a:spcAft>
                <a:spcPts val="0"/>
              </a:spcAft>
              <a:buFontTx/>
              <a:buNone/>
            </a:pPr>
            <a:r>
              <a:rPr lang="en-US" altLang="zh-CN" sz="1600" dirty="0" smtClean="0">
                <a:solidFill>
                  <a:schemeClr val="bg1"/>
                </a:solidFill>
                <a:latin typeface="Calibri" panose="020F0502020204030204"/>
                <a:ea typeface="宋体" panose="02010600030101010101" pitchFamily="2" charset="-122"/>
              </a:rPr>
              <a:t>error2</a:t>
            </a:r>
            <a:r>
              <a:rPr lang="en-US" altLang="zh-CN" sz="1600" dirty="0">
                <a:solidFill>
                  <a:schemeClr val="bg1"/>
                </a:solidFill>
                <a:latin typeface="Calibri" panose="020F0502020204030204"/>
                <a:ea typeface="宋体" panose="02010600030101010101" pitchFamily="2" charset="-122"/>
              </a:rPr>
              <a:t>=||Y- (x</a:t>
            </a:r>
            <a:r>
              <a:rPr lang="en-US" altLang="zh-CN" sz="1600" baseline="-25000" dirty="0">
                <a:solidFill>
                  <a:schemeClr val="bg1"/>
                </a:solidFill>
                <a:latin typeface="Calibri" panose="020F0502020204030204"/>
                <a:ea typeface="宋体" panose="02010600030101010101" pitchFamily="2" charset="-122"/>
              </a:rPr>
              <a:t>5*</a:t>
            </a:r>
            <a:r>
              <a:rPr lang="en-US" altLang="zh-CN" sz="1600" dirty="0">
                <a:solidFill>
                  <a:schemeClr val="bg1"/>
                </a:solidFill>
                <a:latin typeface="Calibri" panose="020F0502020204030204"/>
                <a:ea typeface="宋体" panose="02010600030101010101" pitchFamily="2" charset="-122"/>
              </a:rPr>
              <a:t>b1 + x</a:t>
            </a:r>
            <a:r>
              <a:rPr lang="en-US" altLang="zh-CN" sz="1600" baseline="-25000" dirty="0">
                <a:solidFill>
                  <a:schemeClr val="bg1"/>
                </a:solidFill>
                <a:latin typeface="Calibri" panose="020F0502020204030204"/>
                <a:ea typeface="宋体" panose="02010600030101010101" pitchFamily="2" charset="-122"/>
              </a:rPr>
              <a:t>6*</a:t>
            </a:r>
            <a:r>
              <a:rPr lang="en-US" altLang="zh-CN" sz="1600" dirty="0">
                <a:solidFill>
                  <a:schemeClr val="bg1"/>
                </a:solidFill>
                <a:latin typeface="Calibri" panose="020F0502020204030204"/>
                <a:ea typeface="宋体" panose="02010600030101010101" pitchFamily="2" charset="-122"/>
              </a:rPr>
              <a:t>b2 +x</a:t>
            </a:r>
            <a:r>
              <a:rPr lang="en-US" altLang="zh-CN" sz="1600" baseline="-25000" dirty="0">
                <a:solidFill>
                  <a:schemeClr val="bg1"/>
                </a:solidFill>
                <a:latin typeface="Calibri" panose="020F0502020204030204"/>
                <a:ea typeface="宋体" panose="02010600030101010101" pitchFamily="2" charset="-122"/>
              </a:rPr>
              <a:t>7*</a:t>
            </a:r>
            <a:r>
              <a:rPr lang="en-US" altLang="zh-CN" sz="1600" dirty="0">
                <a:solidFill>
                  <a:schemeClr val="bg1"/>
                </a:solidFill>
                <a:latin typeface="Calibri" panose="020F0502020204030204"/>
                <a:ea typeface="宋体" panose="02010600030101010101" pitchFamily="2" charset="-122"/>
              </a:rPr>
              <a:t>b3 + x</a:t>
            </a:r>
            <a:r>
              <a:rPr lang="en-US" altLang="zh-CN" sz="1600" baseline="-25000" dirty="0">
                <a:solidFill>
                  <a:schemeClr val="bg1"/>
                </a:solidFill>
                <a:latin typeface="Calibri" panose="020F0502020204030204"/>
                <a:ea typeface="宋体" panose="02010600030101010101" pitchFamily="2" charset="-122"/>
              </a:rPr>
              <a:t>8*</a:t>
            </a:r>
            <a:r>
              <a:rPr lang="en-US" altLang="zh-CN" sz="1600" dirty="0">
                <a:solidFill>
                  <a:schemeClr val="bg1"/>
                </a:solidFill>
                <a:latin typeface="Calibri" panose="020F0502020204030204"/>
                <a:ea typeface="宋体" panose="02010600030101010101" pitchFamily="2" charset="-122"/>
              </a:rPr>
              <a:t>b4)||</a:t>
            </a:r>
            <a:r>
              <a:rPr lang="en-US" altLang="zh-CN" sz="1600" baseline="-25000" dirty="0">
                <a:solidFill>
                  <a:schemeClr val="bg1"/>
                </a:solidFill>
                <a:latin typeface="Calibri" panose="020F0502020204030204"/>
                <a:ea typeface="宋体" panose="02010600030101010101" pitchFamily="2" charset="-122"/>
              </a:rPr>
              <a:t>2</a:t>
            </a:r>
            <a:endParaRPr lang="en-US" altLang="zh-CN" sz="1600" baseline="-25000" dirty="0">
              <a:solidFill>
                <a:schemeClr val="bg1"/>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600" dirty="0" smtClean="0">
                <a:solidFill>
                  <a:srgbClr val="FF0000"/>
                </a:solidFill>
                <a:latin typeface="Calibri" panose="020F0502020204030204"/>
                <a:ea typeface="宋体" panose="02010600030101010101" pitchFamily="2" charset="-122"/>
              </a:rPr>
              <a:t>根据</a:t>
            </a:r>
            <a:r>
              <a:rPr lang="zh-CN" altLang="en-US" sz="1600" dirty="0">
                <a:solidFill>
                  <a:srgbClr val="FF0000"/>
                </a:solidFill>
                <a:latin typeface="Calibri" panose="020F0502020204030204"/>
                <a:ea typeface="宋体" panose="02010600030101010101" pitchFamily="2" charset="-122"/>
              </a:rPr>
              <a:t>重构</a:t>
            </a:r>
            <a:r>
              <a:rPr lang="zh-CN" altLang="en-US" sz="1600" dirty="0" smtClean="0">
                <a:solidFill>
                  <a:srgbClr val="FF0000"/>
                </a:solidFill>
                <a:latin typeface="Calibri" panose="020F0502020204030204"/>
                <a:ea typeface="宋体" panose="02010600030101010101" pitchFamily="2" charset="-122"/>
              </a:rPr>
              <a:t>误差大小</a:t>
            </a:r>
            <a:r>
              <a:rPr lang="zh-CN" altLang="en-US" sz="1600" dirty="0">
                <a:solidFill>
                  <a:srgbClr val="FF0000"/>
                </a:solidFill>
                <a:latin typeface="Calibri" panose="020F0502020204030204"/>
                <a:ea typeface="宋体" panose="02010600030101010101" pitchFamily="2" charset="-122"/>
              </a:rPr>
              <a:t>来判断分类</a:t>
            </a:r>
            <a:endParaRPr lang="en-US" altLang="zh-CN" sz="1600" dirty="0">
              <a:solidFill>
                <a:srgbClr val="FF0000"/>
              </a:solidFill>
              <a:latin typeface="Calibri" panose="020F0502020204030204"/>
              <a:ea typeface="宋体" panose="02010600030101010101" pitchFamily="2" charset="-122"/>
            </a:endParaRPr>
          </a:p>
          <a:p>
            <a:endParaRPr lang="zh-CN" altLang="en-US" dirty="0"/>
          </a:p>
        </p:txBody>
      </p:sp>
      <p:graphicFrame>
        <p:nvGraphicFramePr>
          <p:cNvPr id="21" name="图表 20"/>
          <p:cNvGraphicFramePr/>
          <p:nvPr/>
        </p:nvGraphicFramePr>
        <p:xfrm>
          <a:off x="6202680" y="3074009"/>
          <a:ext cx="3063240" cy="183672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advClick="0" advTm="0">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字典学习</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2" name="TextBox 21"/>
              <p:cNvSpPr txBox="1"/>
              <p:nvPr/>
            </p:nvSpPr>
            <p:spPr>
              <a:xfrm>
                <a:off x="1118760" y="1344360"/>
                <a:ext cx="3453510" cy="524567"/>
              </a:xfrm>
              <a:prstGeom prst="rect">
                <a:avLst/>
              </a:prstGeom>
              <a:noFill/>
            </p:spPr>
            <p:txBody>
              <a:bodyPr wrap="none" rtlCol="0">
                <a:spAutoFit/>
              </a:bodyPr>
              <a:lstStyle/>
              <a:p>
                <a14:m>
                  <m:oMath xmlns:m="http://schemas.openxmlformats.org/officeDocument/2006/math">
                    <m:func>
                      <m:funcPr>
                        <m:ctrlPr>
                          <a:rPr lang="en-US" altLang="zh-CN" sz="1800" i="1" smtClean="0">
                            <a:solidFill>
                              <a:schemeClr val="bg1"/>
                            </a:solidFill>
                            <a:latin typeface="Cambria Math"/>
                          </a:rPr>
                        </m:ctrlPr>
                      </m:funcPr>
                      <m:fName>
                        <m:limLow>
                          <m:limLowPr>
                            <m:ctrlPr>
                              <a:rPr lang="en-US" altLang="zh-CN" sz="1800" i="1" smtClean="0">
                                <a:solidFill>
                                  <a:schemeClr val="bg1"/>
                                </a:solidFill>
                                <a:latin typeface="Cambria Math"/>
                              </a:rPr>
                            </m:ctrlPr>
                          </m:limLowPr>
                          <m:e>
                            <m:r>
                              <m:rPr>
                                <m:sty m:val="p"/>
                              </m:rPr>
                              <a:rPr lang="en-US" altLang="zh-CN" sz="1800" b="0" i="0" smtClean="0">
                                <a:solidFill>
                                  <a:schemeClr val="bg1"/>
                                </a:solidFill>
                                <a:latin typeface="Cambria Math"/>
                              </a:rPr>
                              <m:t>arg</m:t>
                            </m:r>
                            <m:r>
                              <m:rPr>
                                <m:sty m:val="p"/>
                              </m:rPr>
                              <a:rPr lang="en-US" altLang="zh-CN" sz="1800" i="0" smtClean="0">
                                <a:solidFill>
                                  <a:schemeClr val="bg1"/>
                                </a:solidFill>
                                <a:latin typeface="Cambria Math"/>
                              </a:rPr>
                              <m:t>min</m:t>
                            </m:r>
                          </m:e>
                          <m:lim>
                            <m:r>
                              <a:rPr lang="en-US" altLang="zh-CN" sz="1800" b="0" i="1" smtClean="0">
                                <a:solidFill>
                                  <a:schemeClr val="bg1"/>
                                </a:solidFill>
                                <a:latin typeface="Cambria Math"/>
                              </a:rPr>
                              <m:t>𝐷</m:t>
                            </m:r>
                            <m:r>
                              <a:rPr lang="en-US" altLang="zh-CN" sz="1800" b="0" i="1" smtClean="0">
                                <a:solidFill>
                                  <a:schemeClr val="bg1"/>
                                </a:solidFill>
                                <a:latin typeface="Cambria Math"/>
                              </a:rPr>
                              <m:t>,</m:t>
                            </m:r>
                            <m:r>
                              <a:rPr lang="en-US" altLang="zh-CN" sz="1800" b="0" i="1" smtClean="0">
                                <a:solidFill>
                                  <a:schemeClr val="bg1"/>
                                </a:solidFill>
                                <a:latin typeface="Cambria Math"/>
                              </a:rPr>
                              <m:t>𝑋</m:t>
                            </m:r>
                          </m:lim>
                        </m:limLow>
                      </m:fName>
                      <m:e>
                        <m:r>
                          <a:rPr lang="en-US" altLang="zh-CN" sz="1800" b="0" i="1" smtClean="0">
                            <a:solidFill>
                              <a:schemeClr val="bg1"/>
                            </a:solidFill>
                            <a:latin typeface="Cambria Math"/>
                          </a:rPr>
                          <m:t> {</m:t>
                        </m:r>
                        <m:r>
                          <a:rPr lang="en-US" altLang="zh-CN" sz="1800" b="0" i="1" smtClean="0">
                            <a:latin typeface="Cambria Math"/>
                          </a:rPr>
                          <m:t> </m:t>
                        </m:r>
                        <m:d>
                          <m:dPr>
                            <m:begChr m:val="‖"/>
                            <m:endChr m:val="‖"/>
                            <m:ctrlPr>
                              <a:rPr lang="en-US" altLang="zh-CN" sz="1800" i="1" smtClean="0">
                                <a:solidFill>
                                  <a:schemeClr val="bg1"/>
                                </a:solidFill>
                                <a:latin typeface="Cambria Math"/>
                              </a:rPr>
                            </m:ctrlPr>
                          </m:dPr>
                          <m:e>
                            <m:r>
                              <a:rPr lang="en-US" altLang="zh-CN" sz="1800" b="0" i="1" smtClean="0">
                                <a:solidFill>
                                  <a:schemeClr val="bg1"/>
                                </a:solidFill>
                                <a:latin typeface="Cambria Math"/>
                              </a:rPr>
                              <m:t>𝐴</m:t>
                            </m:r>
                            <m:r>
                              <a:rPr lang="en-US" altLang="zh-CN" sz="1800" b="0" i="1" smtClean="0">
                                <a:solidFill>
                                  <a:schemeClr val="bg1"/>
                                </a:solidFill>
                                <a:latin typeface="Cambria Math"/>
                              </a:rPr>
                              <m:t>−</m:t>
                            </m:r>
                            <m:r>
                              <a:rPr lang="en-US" altLang="zh-CN" sz="1800" b="0" i="1" smtClean="0">
                                <a:solidFill>
                                  <a:schemeClr val="bg1"/>
                                </a:solidFill>
                                <a:latin typeface="Cambria Math"/>
                              </a:rPr>
                              <m:t>𝐷𝑋</m:t>
                            </m:r>
                          </m:e>
                        </m:d>
                        <m:r>
                          <a:rPr lang="en-US" altLang="zh-CN" sz="1800" b="0" i="1" baseline="-25000" smtClean="0">
                            <a:solidFill>
                              <a:schemeClr val="bg1"/>
                            </a:solidFill>
                            <a:latin typeface="Cambria Math"/>
                          </a:rPr>
                          <m:t>𝐹</m:t>
                        </m:r>
                        <m:r>
                          <a:rPr lang="en-US" altLang="zh-CN" sz="1800" b="0" i="1" smtClean="0">
                            <a:solidFill>
                              <a:schemeClr val="bg1"/>
                            </a:solidFill>
                            <a:latin typeface="Cambria Math"/>
                          </a:rPr>
                          <m:t>  +  </m:t>
                        </m:r>
                        <m:r>
                          <a:rPr lang="en-US" altLang="zh-CN" sz="1800" b="0" i="1" smtClean="0">
                            <a:solidFill>
                              <a:schemeClr val="bg1"/>
                            </a:solidFill>
                            <a:latin typeface="Cambria Math"/>
                          </a:rPr>
                          <m:t>𝜆</m:t>
                        </m:r>
                        <m:d>
                          <m:dPr>
                            <m:begChr m:val="‖"/>
                            <m:endChr m:val="‖"/>
                            <m:ctrlPr>
                              <a:rPr lang="en-US" altLang="zh-CN" sz="1800" b="0" i="1" smtClean="0">
                                <a:solidFill>
                                  <a:schemeClr val="bg1"/>
                                </a:solidFill>
                                <a:latin typeface="Cambria Math"/>
                              </a:rPr>
                            </m:ctrlPr>
                          </m:dPr>
                          <m:e>
                            <m:r>
                              <a:rPr lang="en-US" altLang="zh-CN" sz="1800" b="0" i="1" smtClean="0">
                                <a:solidFill>
                                  <a:schemeClr val="bg1"/>
                                </a:solidFill>
                                <a:latin typeface="Cambria Math"/>
                              </a:rPr>
                              <m:t>𝑋</m:t>
                            </m:r>
                          </m:e>
                        </m:d>
                        <m:r>
                          <a:rPr lang="en-US" altLang="zh-CN" sz="1800" b="0" i="1" baseline="-25000" smtClean="0">
                            <a:solidFill>
                              <a:schemeClr val="bg1"/>
                            </a:solidFill>
                            <a:latin typeface="Cambria Math"/>
                          </a:rPr>
                          <m:t>1  </m:t>
                        </m:r>
                      </m:e>
                    </m:func>
                  </m:oMath>
                </a14:m>
                <a:r>
                  <a:rPr lang="en-US" altLang="zh-CN" sz="1800" dirty="0" smtClean="0">
                    <a:solidFill>
                      <a:schemeClr val="bg1"/>
                    </a:solidFill>
                  </a:rPr>
                  <a:t>}</a:t>
                </a:r>
                <a:endParaRPr lang="zh-CN" altLang="en-US" dirty="0"/>
              </a:p>
            </p:txBody>
          </p:sp>
        </mc:Choice>
        <mc:Fallback>
          <p:sp>
            <p:nvSpPr>
              <p:cNvPr id="22" name="TextBox 21"/>
              <p:cNvSpPr txBox="1">
                <a:spLocks noRot="1" noChangeAspect="1" noMove="1" noResize="1" noEditPoints="1" noAdjustHandles="1" noChangeArrowheads="1" noChangeShapeType="1" noTextEdit="1"/>
              </p:cNvSpPr>
              <p:nvPr/>
            </p:nvSpPr>
            <p:spPr>
              <a:xfrm>
                <a:off x="1118760" y="1344360"/>
                <a:ext cx="3453510" cy="524567"/>
              </a:xfrm>
              <a:prstGeom prst="rect">
                <a:avLst/>
              </a:prstGeom>
              <a:blipFill rotWithShape="1">
                <a:blip r:embed="rId2"/>
                <a:stretch>
                  <a:fillRect t="-1163" r="-530"/>
                </a:stretch>
              </a:blipFill>
            </p:spPr>
            <p:txBody>
              <a:bodyPr/>
              <a:lstStyle/>
              <a:p>
                <a:r>
                  <a:rPr lang="zh-CN" altLang="en-US">
                    <a:noFill/>
                  </a:rPr>
                  <a:t> </a:t>
                </a:r>
                <a:endParaRPr lang="zh-CN" altLang="en-US">
                  <a:noFill/>
                </a:endParaRPr>
              </a:p>
            </p:txBody>
          </p:sp>
        </mc:Fallback>
      </mc:AlternateContent>
      <p:sp>
        <p:nvSpPr>
          <p:cNvPr id="25" name="TextBox 24"/>
          <p:cNvSpPr txBox="1"/>
          <p:nvPr/>
        </p:nvSpPr>
        <p:spPr>
          <a:xfrm>
            <a:off x="852883" y="823612"/>
            <a:ext cx="7650317" cy="369332"/>
          </a:xfrm>
          <a:prstGeom prst="rect">
            <a:avLst/>
          </a:prstGeom>
          <a:noFill/>
        </p:spPr>
        <p:txBody>
          <a:bodyPr wrap="square" rtlCol="0">
            <a:spAutoFit/>
          </a:bodyPr>
          <a:lstStyle/>
          <a:p>
            <a:r>
              <a:rPr lang="zh-CN" altLang="en-US" sz="1800" dirty="0" smtClean="0">
                <a:solidFill>
                  <a:schemeClr val="bg1"/>
                </a:solidFill>
              </a:rPr>
              <a:t>首先通过训练数据训练出字典，然后利用字典对测试样本进行表示和分类</a:t>
            </a:r>
            <a:endParaRPr lang="zh-CN" altLang="en-US" sz="1800" dirty="0">
              <a:solidFill>
                <a:schemeClr val="bg1"/>
              </a:solidFill>
            </a:endParaRPr>
          </a:p>
        </p:txBody>
      </p:sp>
      <p:pic>
        <p:nvPicPr>
          <p:cNvPr id="26" name="图片 25" descr="D:\Users\Administrator\Desktop\毕业论文图\绘图4.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400" y="1987200"/>
            <a:ext cx="5558399" cy="2505600"/>
          </a:xfrm>
          <a:prstGeom prst="rect">
            <a:avLst/>
          </a:prstGeom>
          <a:noFill/>
          <a:ln>
            <a:noFill/>
          </a:ln>
        </p:spPr>
      </p:pic>
      <p:pic>
        <p:nvPicPr>
          <p:cNvPr id="27" name="图片 26" descr="D:\Users\Administrator\Desktop\毕业论文图\绘图5.ti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767" y="1613075"/>
            <a:ext cx="2094865" cy="2879725"/>
          </a:xfrm>
          <a:prstGeom prst="rect">
            <a:avLst/>
          </a:prstGeom>
          <a:noFill/>
          <a:ln>
            <a:noFill/>
          </a:ln>
        </p:spPr>
      </p:pic>
    </p:spTree>
  </p:cSld>
  <p:clrMapOvr>
    <a:masterClrMapping/>
  </p:clrMapOvr>
  <p:transition spd="slow" advClick="0" advTm="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模型</a:t>
            </a:r>
            <a:r>
              <a:rPr lang="zh-CN" altLang="en-US" sz="1600">
                <a:solidFill>
                  <a:schemeClr val="bg1">
                    <a:lumMod val="95000"/>
                  </a:schemeClr>
                </a:solidFill>
                <a:latin typeface="微软雅黑" panose="020B0503020204020204" pitchFamily="34" charset="-122"/>
                <a:ea typeface="微软雅黑" panose="020B0503020204020204" pitchFamily="34" charset="-122"/>
              </a:rPr>
              <a:t>设计</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477044" y="3325207"/>
            <a:ext cx="4821737" cy="1569660"/>
          </a:xfrm>
          <a:prstGeom prst="rect">
            <a:avLst/>
          </a:prstGeom>
          <a:noFill/>
        </p:spPr>
        <p:txBody>
          <a:bodyPr wrap="square" rtlCol="0">
            <a:spAutoFit/>
          </a:bodyPr>
          <a:lstStyle/>
          <a:p>
            <a:r>
              <a:rPr lang="zh-CN" altLang="en-US" sz="1600" smtClean="0">
                <a:solidFill>
                  <a:schemeClr val="bg1"/>
                </a:solidFill>
                <a:latin typeface="宋体" panose="02010600030101010101" pitchFamily="2" charset="-122"/>
                <a:ea typeface="宋体" panose="02010600030101010101" pitchFamily="2" charset="-122"/>
              </a:rPr>
              <a:t>模型主要</a:t>
            </a:r>
            <a:r>
              <a:rPr lang="zh-CN" altLang="en-US" sz="1600" dirty="0" smtClean="0">
                <a:solidFill>
                  <a:schemeClr val="bg1"/>
                </a:solidFill>
                <a:latin typeface="宋体" panose="02010600030101010101" pitchFamily="2" charset="-122"/>
                <a:ea typeface="宋体" panose="02010600030101010101" pitchFamily="2" charset="-122"/>
              </a:rPr>
              <a:t>创新点：</a:t>
            </a:r>
            <a:endParaRPr lang="en-US" altLang="zh-CN" sz="1600" dirty="0" smtClean="0">
              <a:solidFill>
                <a:schemeClr val="bg1"/>
              </a:solidFill>
              <a:latin typeface="宋体" panose="02010600030101010101" pitchFamily="2" charset="-122"/>
              <a:ea typeface="宋体" panose="02010600030101010101" pitchFamily="2" charset="-122"/>
            </a:endParaRPr>
          </a:p>
          <a:p>
            <a:endParaRPr lang="en-US" altLang="zh-CN" sz="1600" dirty="0" smtClean="0">
              <a:solidFill>
                <a:schemeClr val="bg1"/>
              </a:solidFill>
              <a:latin typeface="宋体" panose="02010600030101010101" pitchFamily="2" charset="-122"/>
              <a:ea typeface="宋体" panose="02010600030101010101" pitchFamily="2" charset="-122"/>
            </a:endParaRPr>
          </a:p>
          <a:p>
            <a:pPr marL="342900" indent="-342900">
              <a:buFont typeface="+mj-lt"/>
              <a:buAutoNum type="arabicPeriod"/>
            </a:pPr>
            <a:r>
              <a:rPr lang="zh-CN" altLang="en-US" sz="1600" smtClean="0">
                <a:solidFill>
                  <a:schemeClr val="bg1"/>
                </a:solidFill>
                <a:latin typeface="宋体" panose="02010600030101010101" pitchFamily="2" charset="-122"/>
                <a:ea typeface="宋体" panose="02010600030101010101" pitchFamily="2" charset="-122"/>
              </a:rPr>
              <a:t>共享字典的建立：获取所有类别的样本。</a:t>
            </a:r>
            <a:endParaRPr lang="en-US" altLang="zh-CN" sz="1600" dirty="0" smtClean="0">
              <a:solidFill>
                <a:schemeClr val="bg1"/>
              </a:solidFill>
              <a:latin typeface="宋体" panose="02010600030101010101" pitchFamily="2" charset="-122"/>
              <a:ea typeface="宋体" panose="02010600030101010101" pitchFamily="2" charset="-122"/>
            </a:endParaRPr>
          </a:p>
          <a:p>
            <a:pPr marL="342900" indent="-342900">
              <a:buFont typeface="+mj-lt"/>
              <a:buAutoNum type="arabicPeriod"/>
            </a:pPr>
            <a:r>
              <a:rPr lang="zh-CN" altLang="en-US" sz="1600" smtClean="0">
                <a:solidFill>
                  <a:schemeClr val="bg1"/>
                </a:solidFill>
                <a:latin typeface="宋体" panose="02010600030101010101" pitchFamily="2" charset="-122"/>
                <a:ea typeface="宋体" panose="02010600030101010101" pitchFamily="2" charset="-122"/>
              </a:rPr>
              <a:t>通过投影矩阵来扩大类别之间的距离。</a:t>
            </a:r>
            <a:endParaRPr lang="en-US" altLang="zh-CN" sz="1600" smtClean="0">
              <a:solidFill>
                <a:schemeClr val="bg1"/>
              </a:solidFill>
              <a:latin typeface="宋体" panose="02010600030101010101" pitchFamily="2" charset="-122"/>
              <a:ea typeface="宋体" panose="02010600030101010101" pitchFamily="2" charset="-122"/>
            </a:endParaRPr>
          </a:p>
          <a:p>
            <a:pPr marL="342900" indent="-342900">
              <a:buFont typeface="+mj-lt"/>
              <a:buAutoNum type="arabicPeriod"/>
            </a:pPr>
            <a:r>
              <a:rPr lang="zh-CN" altLang="en-US" sz="1600">
                <a:solidFill>
                  <a:schemeClr val="bg1"/>
                </a:solidFill>
                <a:latin typeface="宋体" panose="02010600030101010101" pitchFamily="2" charset="-122"/>
                <a:ea typeface="宋体" panose="02010600030101010101" pitchFamily="2" charset="-122"/>
              </a:rPr>
              <a:t>最后，利用重构误差和稀疏编码向量与均值向量之间的距离作为分类的</a:t>
            </a:r>
            <a:r>
              <a:rPr lang="zh-CN" altLang="en-US" sz="1600" smtClean="0">
                <a:solidFill>
                  <a:schemeClr val="bg1"/>
                </a:solidFill>
                <a:latin typeface="宋体" panose="02010600030101010101" pitchFamily="2" charset="-122"/>
                <a:ea typeface="宋体" panose="02010600030101010101" pitchFamily="2" charset="-122"/>
              </a:rPr>
              <a:t>依据</a:t>
            </a:r>
            <a:endParaRPr lang="en-US" altLang="zh-CN" sz="1600" dirty="0">
              <a:solidFill>
                <a:schemeClr val="bg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4" y="801811"/>
            <a:ext cx="8886825" cy="2453134"/>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a:solidFill>
                  <a:schemeClr val="bg1">
                    <a:lumMod val="95000"/>
                  </a:schemeClr>
                </a:solidFill>
                <a:latin typeface="微软雅黑" panose="020B0503020204020204" pitchFamily="34" charset="-122"/>
                <a:ea typeface="微软雅黑" panose="020B0503020204020204" pitchFamily="34" charset="-122"/>
              </a:rPr>
              <a:t>定义</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622724" y="1429604"/>
          <a:ext cx="3729832" cy="573821"/>
        </p:xfrm>
        <a:graphic>
          <a:graphicData uri="http://schemas.openxmlformats.org/presentationml/2006/ole">
            <mc:AlternateContent xmlns:mc="http://schemas.openxmlformats.org/markup-compatibility/2006">
              <mc:Choice xmlns:v="urn:schemas-microsoft-com:vml" Requires="v">
                <p:oleObj spid="_x0000_s8561" name="Formula" r:id="rId2" imgW="3429000" imgH="459740" progId="Equation.Ribbit">
                  <p:embed/>
                </p:oleObj>
              </mc:Choice>
              <mc:Fallback>
                <p:oleObj name="Formula" r:id="rId2" imgW="3429000" imgH="459740" progId="Equation.Ribbit">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24" y="1429604"/>
                        <a:ext cx="3729832" cy="573821"/>
                      </a:xfrm>
                      <a:prstGeom prst="rect">
                        <a:avLst/>
                      </a:prstGeom>
                      <a:noFill/>
                    </p:spPr>
                  </p:pic>
                </p:oleObj>
              </mc:Fallback>
            </mc:AlternateContent>
          </a:graphicData>
        </a:graphic>
      </p:graphicFrame>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574275" y="2437356"/>
          <a:ext cx="1274762" cy="267720"/>
        </p:xfrm>
        <a:graphic>
          <a:graphicData uri="http://schemas.openxmlformats.org/presentationml/2006/ole">
            <mc:AlternateContent xmlns:mc="http://schemas.openxmlformats.org/markup-compatibility/2006">
              <mc:Choice xmlns:v="urn:schemas-microsoft-com:vml" Requires="v">
                <p:oleObj spid="_x0000_s8562" name="Formula" r:id="rId4" imgW="984250" imgH="205740" progId="Equation.Ribbit">
                  <p:embed/>
                </p:oleObj>
              </mc:Choice>
              <mc:Fallback>
                <p:oleObj name="Formula" r:id="rId4" imgW="984250" imgH="205740" progId="Equation.Ribbit">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4275" y="2437356"/>
                        <a:ext cx="1274762" cy="267720"/>
                      </a:xfrm>
                      <a:prstGeom prst="rect">
                        <a:avLst/>
                      </a:prstGeom>
                      <a:noFill/>
                    </p:spPr>
                  </p:pic>
                </p:oleObj>
              </mc:Fallback>
            </mc:AlternateContent>
          </a:graphicData>
        </a:graphic>
      </p:graphicFrame>
      <p:sp>
        <p:nvSpPr>
          <p:cNvPr id="10" name="矩形 9"/>
          <p:cNvSpPr/>
          <p:nvPr/>
        </p:nvSpPr>
        <p:spPr>
          <a:xfrm>
            <a:off x="411163" y="988479"/>
            <a:ext cx="1800493" cy="369332"/>
          </a:xfrm>
          <a:prstGeom prst="rect">
            <a:avLst/>
          </a:prstGeom>
        </p:spPr>
        <p:txBody>
          <a:bodyPr wrap="none">
            <a:spAutoFit/>
          </a:bodyPr>
          <a:lstStyle/>
          <a:p>
            <a:r>
              <a:rPr lang="zh-CN" altLang="en-US" sz="1800" smtClean="0">
                <a:solidFill>
                  <a:schemeClr val="bg1"/>
                </a:solidFill>
              </a:rPr>
              <a:t>目标函数如下：</a:t>
            </a:r>
            <a:endParaRPr lang="zh-CN" altLang="en-US" sz="1800">
              <a:solidFill>
                <a:schemeClr val="bg1"/>
              </a:solidFill>
            </a:endParaRPr>
          </a:p>
        </p:txBody>
      </p:sp>
      <p:sp>
        <p:nvSpPr>
          <p:cNvPr id="11" name="矩形 10"/>
          <p:cNvSpPr/>
          <p:nvPr/>
        </p:nvSpPr>
        <p:spPr>
          <a:xfrm>
            <a:off x="129381" y="2437356"/>
            <a:ext cx="1620957" cy="338554"/>
          </a:xfrm>
          <a:prstGeom prst="rect">
            <a:avLst/>
          </a:prstGeom>
        </p:spPr>
        <p:txBody>
          <a:bodyPr wrap="none">
            <a:spAutoFit/>
          </a:bodyPr>
          <a:lstStyle/>
          <a:p>
            <a:r>
              <a:rPr lang="zh-CN" altLang="en-US" sz="1600" smtClean="0">
                <a:solidFill>
                  <a:schemeClr val="bg1"/>
                </a:solidFill>
              </a:rPr>
              <a:t>判别保真项为：</a:t>
            </a:r>
            <a:endParaRPr lang="zh-CN" altLang="en-US" sz="1600">
              <a:solidFill>
                <a:schemeClr val="bg1"/>
              </a:solidFill>
            </a:endParaRPr>
          </a:p>
        </p:txBody>
      </p:sp>
      <p:sp>
        <p:nvSpPr>
          <p:cNvPr id="12" name="矩形 11"/>
          <p:cNvSpPr/>
          <p:nvPr/>
        </p:nvSpPr>
        <p:spPr>
          <a:xfrm>
            <a:off x="2853531" y="2420479"/>
            <a:ext cx="1620957" cy="338554"/>
          </a:xfrm>
          <a:prstGeom prst="rect">
            <a:avLst/>
          </a:prstGeom>
        </p:spPr>
        <p:txBody>
          <a:bodyPr wrap="none">
            <a:spAutoFit/>
          </a:bodyPr>
          <a:lstStyle/>
          <a:p>
            <a:r>
              <a:rPr lang="zh-CN" altLang="en-US" sz="1600" smtClean="0">
                <a:solidFill>
                  <a:schemeClr val="bg1"/>
                </a:solidFill>
              </a:rPr>
              <a:t>具体的定义为：</a:t>
            </a:r>
            <a:endParaRPr lang="zh-CN" altLang="en-US" sz="1600">
              <a:solidFill>
                <a:schemeClr val="bg1"/>
              </a:solidFill>
            </a:endParaRPr>
          </a:p>
        </p:txBody>
      </p:sp>
      <p:sp>
        <p:nvSpPr>
          <p:cNvPr id="7"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15900" y="2914650"/>
          <a:ext cx="4661879" cy="355600"/>
        </p:xfrm>
        <a:graphic>
          <a:graphicData uri="http://schemas.openxmlformats.org/presentationml/2006/ole">
            <mc:AlternateContent xmlns:mc="http://schemas.openxmlformats.org/markup-compatibility/2006">
              <mc:Choice xmlns:v="urn:schemas-microsoft-com:vml" Requires="v">
                <p:oleObj spid="_x0000_s8563" name="Formula" r:id="rId6" imgW="3981450" imgH="257810" progId="Equation.Ribbit">
                  <p:embed/>
                </p:oleObj>
              </mc:Choice>
              <mc:Fallback>
                <p:oleObj name="Formula" r:id="rId6" imgW="3981450" imgH="257810" progId="Equation.Ribbit">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900" y="2914650"/>
                        <a:ext cx="4661879" cy="355600"/>
                      </a:xfrm>
                      <a:prstGeom prst="rect">
                        <a:avLst/>
                      </a:prstGeom>
                      <a:noFill/>
                    </p:spPr>
                  </p:pic>
                </p:oleObj>
              </mc:Fallback>
            </mc:AlternateContent>
          </a:graphicData>
        </a:graphic>
      </p:graphicFrame>
      <p:sp>
        <p:nvSpPr>
          <p:cNvPr id="9" name="Rectangle 11"/>
          <p:cNvSpPr>
            <a:spLocks noChangeArrowheads="1"/>
          </p:cNvSpPr>
          <p:nvPr/>
        </p:nvSpPr>
        <p:spPr bwMode="auto">
          <a:xfrm>
            <a:off x="0" y="288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129381" y="4333875"/>
          <a:ext cx="5119754" cy="552450"/>
        </p:xfrm>
        <a:graphic>
          <a:graphicData uri="http://schemas.openxmlformats.org/presentationml/2006/ole">
            <mc:AlternateContent xmlns:mc="http://schemas.openxmlformats.org/markup-compatibility/2006">
              <mc:Choice xmlns:v="urn:schemas-microsoft-com:vml" Requires="v">
                <p:oleObj spid="_x0000_s8564" name="Formula" r:id="rId8" imgW="5029200" imgH="461010" progId="Equation.Ribbit">
                  <p:embed/>
                </p:oleObj>
              </mc:Choice>
              <mc:Fallback>
                <p:oleObj name="Formula" r:id="rId8" imgW="5029200" imgH="461010" progId="Equation.Ribbit">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381" y="4333875"/>
                        <a:ext cx="5119754" cy="552450"/>
                      </a:xfrm>
                      <a:prstGeom prst="rect">
                        <a:avLst/>
                      </a:prstGeom>
                      <a:noFill/>
                    </p:spPr>
                  </p:pic>
                </p:oleObj>
              </mc:Fallback>
            </mc:AlternateContent>
          </a:graphicData>
        </a:graphic>
      </p:graphicFrame>
      <p:sp>
        <p:nvSpPr>
          <p:cNvPr id="15"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6" name="对象 15"/>
          <p:cNvGraphicFramePr>
            <a:graphicFrameLocks noChangeAspect="1"/>
          </p:cNvGraphicFramePr>
          <p:nvPr/>
        </p:nvGraphicFramePr>
        <p:xfrm>
          <a:off x="350044" y="3515285"/>
          <a:ext cx="589815" cy="274078"/>
        </p:xfrm>
        <a:graphic>
          <a:graphicData uri="http://schemas.openxmlformats.org/presentationml/2006/ole">
            <mc:AlternateContent xmlns:mc="http://schemas.openxmlformats.org/markup-compatibility/2006">
              <mc:Choice xmlns:v="urn:schemas-microsoft-com:vml" Requires="v">
                <p:oleObj spid="_x0000_s8565" name="Formula" r:id="rId10" imgW="425450" imgH="191770" progId="Equation.Ribbit">
                  <p:embed/>
                </p:oleObj>
              </mc:Choice>
              <mc:Fallback>
                <p:oleObj name="Formula" r:id="rId10" imgW="425450" imgH="191770" progId="Equation.Ribbit">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44" y="3515285"/>
                        <a:ext cx="589815" cy="274078"/>
                      </a:xfrm>
                      <a:prstGeom prst="rect">
                        <a:avLst/>
                      </a:prstGeom>
                      <a:noFill/>
                    </p:spPr>
                  </p:pic>
                </p:oleObj>
              </mc:Fallback>
            </mc:AlternateContent>
          </a:graphicData>
        </a:graphic>
      </p:graphicFrame>
      <p:sp>
        <p:nvSpPr>
          <p:cNvPr id="20" name="矩形 19"/>
          <p:cNvSpPr/>
          <p:nvPr/>
        </p:nvSpPr>
        <p:spPr>
          <a:xfrm>
            <a:off x="939859" y="3512637"/>
            <a:ext cx="3304110" cy="338554"/>
          </a:xfrm>
          <a:prstGeom prst="rect">
            <a:avLst/>
          </a:prstGeom>
        </p:spPr>
        <p:txBody>
          <a:bodyPr wrap="none">
            <a:spAutoFit/>
          </a:bodyPr>
          <a:lstStyle/>
          <a:p>
            <a:r>
              <a:rPr lang="zh-CN" altLang="en-US" sz="1600" smtClean="0">
                <a:solidFill>
                  <a:schemeClr val="bg1"/>
                </a:solidFill>
              </a:rPr>
              <a:t>表示稀疏项</a:t>
            </a:r>
            <a:r>
              <a:rPr lang="en-US" altLang="zh-CN" sz="1600" smtClean="0">
                <a:solidFill>
                  <a:schemeClr val="bg1"/>
                </a:solidFill>
              </a:rPr>
              <a:t>,</a:t>
            </a:r>
            <a:r>
              <a:rPr lang="zh-CN" altLang="en-US" sz="1600" smtClean="0">
                <a:solidFill>
                  <a:schemeClr val="bg1"/>
                </a:solidFill>
              </a:rPr>
              <a:t>保证稀疏系数的稀疏性</a:t>
            </a:r>
            <a:endParaRPr lang="zh-CN" altLang="en-US" sz="1600">
              <a:solidFill>
                <a:schemeClr val="bg1"/>
              </a:solidFill>
            </a:endParaRPr>
          </a:p>
        </p:txBody>
      </p:sp>
      <p:sp>
        <p:nvSpPr>
          <p:cNvPr id="24" name="矩形 23"/>
          <p:cNvSpPr/>
          <p:nvPr/>
        </p:nvSpPr>
        <p:spPr>
          <a:xfrm>
            <a:off x="129381" y="3999330"/>
            <a:ext cx="3879588" cy="338554"/>
          </a:xfrm>
          <a:prstGeom prst="rect">
            <a:avLst/>
          </a:prstGeom>
        </p:spPr>
        <p:txBody>
          <a:bodyPr wrap="none">
            <a:spAutoFit/>
          </a:bodyPr>
          <a:lstStyle/>
          <a:p>
            <a:r>
              <a:rPr lang="en-US" altLang="zh-CN" sz="1600">
                <a:solidFill>
                  <a:schemeClr val="bg1"/>
                </a:solidFill>
              </a:rPr>
              <a:t>f</a:t>
            </a:r>
            <a:r>
              <a:rPr lang="en-US" altLang="zh-CN" sz="1600" smtClean="0">
                <a:solidFill>
                  <a:schemeClr val="bg1"/>
                </a:solidFill>
              </a:rPr>
              <a:t>(x)</a:t>
            </a:r>
            <a:r>
              <a:rPr lang="zh-CN" altLang="en-US" sz="1600" smtClean="0">
                <a:solidFill>
                  <a:schemeClr val="bg1"/>
                </a:solidFill>
              </a:rPr>
              <a:t>定义为判别系数项，具体的定义为：</a:t>
            </a:r>
            <a:endParaRPr lang="zh-CN" altLang="en-US" sz="1600">
              <a:solidFill>
                <a:schemeClr val="bg1"/>
              </a:solidFill>
            </a:endParaRPr>
          </a:p>
        </p:txBody>
      </p:sp>
      <p:pic>
        <p:nvPicPr>
          <p:cNvPr id="21" name="图片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67325" y="698500"/>
            <a:ext cx="3736573" cy="3201047"/>
          </a:xfrm>
          <a:prstGeom prst="rect">
            <a:avLst/>
          </a:prstGeom>
        </p:spPr>
      </p:pic>
      <p:sp>
        <p:nvSpPr>
          <p:cNvPr id="26" name="矩形 25"/>
          <p:cNvSpPr/>
          <p:nvPr/>
        </p:nvSpPr>
        <p:spPr>
          <a:xfrm>
            <a:off x="6311106" y="3970714"/>
            <a:ext cx="1415772" cy="338554"/>
          </a:xfrm>
          <a:prstGeom prst="rect">
            <a:avLst/>
          </a:prstGeom>
        </p:spPr>
        <p:txBody>
          <a:bodyPr wrap="none">
            <a:spAutoFit/>
          </a:bodyPr>
          <a:lstStyle/>
          <a:p>
            <a:r>
              <a:rPr lang="zh-CN" altLang="en-US" sz="1600" smtClean="0">
                <a:solidFill>
                  <a:schemeClr val="bg1"/>
                </a:solidFill>
              </a:rPr>
              <a:t>模型训练过程</a:t>
            </a:r>
            <a:endParaRPr lang="zh-CN" altLang="en-US" sz="160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模型收敛</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3072" y="863600"/>
            <a:ext cx="5610225" cy="3740150"/>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实验数据分析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994" y="793750"/>
            <a:ext cx="3798023" cy="379095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101" y="793750"/>
            <a:ext cx="3888448" cy="3790950"/>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实验验证</a:t>
            </a:r>
            <a:r>
              <a:rPr lang="en-US" altLang="zh-CN" sz="1600" smtClean="0">
                <a:solidFill>
                  <a:schemeClr val="bg1">
                    <a:lumMod val="95000"/>
                  </a:schemeClr>
                </a:solidFill>
                <a:latin typeface="微软雅黑" panose="020B0503020204020204" pitchFamily="34" charset="-122"/>
                <a:ea typeface="微软雅黑" panose="020B0503020204020204" pitchFamily="34" charset="-122"/>
              </a:rPr>
              <a:t>1</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580" y="698500"/>
            <a:ext cx="5151120" cy="1262243"/>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580" y="2950844"/>
            <a:ext cx="5151120" cy="1287780"/>
          </a:xfrm>
          <a:prstGeom prst="rect">
            <a:avLst/>
          </a:prstGeom>
        </p:spPr>
      </p:pic>
      <p:sp>
        <p:nvSpPr>
          <p:cNvPr id="9" name="矩形 8"/>
          <p:cNvSpPr/>
          <p:nvPr/>
        </p:nvSpPr>
        <p:spPr>
          <a:xfrm>
            <a:off x="805655" y="4649203"/>
            <a:ext cx="1620957" cy="338554"/>
          </a:xfrm>
          <a:prstGeom prst="rect">
            <a:avLst/>
          </a:prstGeom>
        </p:spPr>
        <p:txBody>
          <a:bodyPr wrap="none">
            <a:spAutoFit/>
          </a:bodyPr>
          <a:lstStyle/>
          <a:p>
            <a:r>
              <a:rPr lang="zh-CN" altLang="en-US" sz="1600" smtClean="0">
                <a:solidFill>
                  <a:schemeClr val="bg1"/>
                </a:solidFill>
              </a:rPr>
              <a:t>验证数据集类型</a:t>
            </a:r>
            <a:endParaRPr lang="zh-CN" altLang="en-US" sz="1600">
              <a:solidFill>
                <a:schemeClr val="bg1"/>
              </a:solidFill>
            </a:endParaRPr>
          </a:p>
        </p:txBody>
      </p:sp>
      <p:sp>
        <p:nvSpPr>
          <p:cNvPr id="7" name="矩形 6"/>
          <p:cNvSpPr/>
          <p:nvPr/>
        </p:nvSpPr>
        <p:spPr>
          <a:xfrm>
            <a:off x="8391525" y="771525"/>
            <a:ext cx="561975" cy="11892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391525" y="3000125"/>
            <a:ext cx="561975" cy="11892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878580" y="315704"/>
            <a:ext cx="2549096" cy="338554"/>
          </a:xfrm>
          <a:prstGeom prst="rect">
            <a:avLst/>
          </a:prstGeom>
        </p:spPr>
        <p:txBody>
          <a:bodyPr wrap="none">
            <a:spAutoFit/>
          </a:bodyPr>
          <a:lstStyle/>
          <a:p>
            <a:r>
              <a:rPr lang="en-US" altLang="zh-CN" sz="1600" smtClean="0">
                <a:solidFill>
                  <a:schemeClr val="bg1"/>
                </a:solidFill>
              </a:rPr>
              <a:t>Level3</a:t>
            </a:r>
            <a:r>
              <a:rPr lang="zh-CN" altLang="en-US" sz="1600" smtClean="0">
                <a:solidFill>
                  <a:schemeClr val="bg1"/>
                </a:solidFill>
              </a:rPr>
              <a:t>数据分类准确度：</a:t>
            </a:r>
            <a:endParaRPr lang="zh-CN" altLang="en-US" sz="1600">
              <a:solidFill>
                <a:schemeClr val="bg1"/>
              </a:solidFill>
            </a:endParaRPr>
          </a:p>
        </p:txBody>
      </p:sp>
      <p:sp>
        <p:nvSpPr>
          <p:cNvPr id="13" name="矩形 12"/>
          <p:cNvSpPr/>
          <p:nvPr/>
        </p:nvSpPr>
        <p:spPr>
          <a:xfrm>
            <a:off x="3878580" y="2612290"/>
            <a:ext cx="2553904" cy="338554"/>
          </a:xfrm>
          <a:prstGeom prst="rect">
            <a:avLst/>
          </a:prstGeom>
        </p:spPr>
        <p:txBody>
          <a:bodyPr wrap="none">
            <a:spAutoFit/>
          </a:bodyPr>
          <a:lstStyle/>
          <a:p>
            <a:r>
              <a:rPr lang="en-US" altLang="zh-CN" sz="1600" smtClean="0">
                <a:solidFill>
                  <a:schemeClr val="bg1"/>
                </a:solidFill>
              </a:rPr>
              <a:t>Level4</a:t>
            </a:r>
            <a:r>
              <a:rPr lang="zh-CN" altLang="en-US" sz="1600" smtClean="0">
                <a:solidFill>
                  <a:schemeClr val="bg1"/>
                </a:solidFill>
              </a:rPr>
              <a:t>数据分类准确度：</a:t>
            </a:r>
            <a:endParaRPr lang="zh-CN" altLang="en-US" sz="1600">
              <a:solidFill>
                <a:schemeClr val="bg1"/>
              </a:solidFill>
            </a:endParaRPr>
          </a:p>
        </p:txBody>
      </p:sp>
      <p:sp>
        <p:nvSpPr>
          <p:cNvPr id="14" name="矩形 13"/>
          <p:cNvSpPr/>
          <p:nvPr/>
        </p:nvSpPr>
        <p:spPr>
          <a:xfrm>
            <a:off x="5362575" y="2999875"/>
            <a:ext cx="561975" cy="118921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0092"/>
            <a:ext cx="3800475" cy="3573783"/>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课题来源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749808" y="888812"/>
            <a:ext cx="7571232" cy="3508653"/>
          </a:xfrm>
          <a:prstGeom prst="rect">
            <a:avLst/>
          </a:prstGeom>
          <a:noFill/>
          <a:ln w="3175">
            <a:noFill/>
            <a:prstDash val="dash"/>
          </a:ln>
        </p:spPr>
        <p:txBody>
          <a:bodyPr wrap="square" rtlCol="0">
            <a:spAutoFit/>
          </a:bodyPr>
          <a:lstStyle/>
          <a:p>
            <a:pPr>
              <a:lnSpc>
                <a:spcPct val="150000"/>
              </a:lnSpc>
            </a:pPr>
            <a:r>
              <a:rPr lang="zh-CN" altLang="en-US" sz="1800" dirty="0">
                <a:solidFill>
                  <a:schemeClr val="bg1"/>
                </a:solidFill>
              </a:rPr>
              <a:t>课题</a:t>
            </a:r>
            <a:r>
              <a:rPr lang="zh-CN" altLang="en-US" sz="1800">
                <a:solidFill>
                  <a:schemeClr val="bg1"/>
                </a:solidFill>
              </a:rPr>
              <a:t>来源</a:t>
            </a:r>
            <a:r>
              <a:rPr lang="zh-CN" altLang="en-US" sz="1800" smtClean="0">
                <a:solidFill>
                  <a:schemeClr val="bg1"/>
                </a:solidFill>
              </a:rPr>
              <a:t>：</a:t>
            </a:r>
            <a:endParaRPr lang="en-US" altLang="zh-CN" sz="1800">
              <a:solidFill>
                <a:schemeClr val="bg1"/>
              </a:solidFill>
            </a:endParaRPr>
          </a:p>
          <a:p>
            <a:pPr>
              <a:lnSpc>
                <a:spcPct val="150000"/>
              </a:lnSpc>
            </a:pPr>
            <a:endParaRPr lang="zh-CN" altLang="en-US" sz="1800" dirty="0">
              <a:solidFill>
                <a:schemeClr val="bg1"/>
              </a:solidFill>
            </a:endParaRPr>
          </a:p>
          <a:p>
            <a:pPr marL="342900" indent="-342900">
              <a:lnSpc>
                <a:spcPct val="150000"/>
              </a:lnSpc>
              <a:buAutoNum type="arabicPeriod"/>
            </a:pPr>
            <a:r>
              <a:rPr lang="zh-CN" altLang="en-US" sz="1600" smtClean="0">
                <a:solidFill>
                  <a:schemeClr val="bg1"/>
                </a:solidFill>
              </a:rPr>
              <a:t>国家</a:t>
            </a:r>
            <a:r>
              <a:rPr lang="zh-CN" altLang="en-US" sz="1600">
                <a:solidFill>
                  <a:schemeClr val="bg1"/>
                </a:solidFill>
              </a:rPr>
              <a:t>重点研发</a:t>
            </a:r>
            <a:r>
              <a:rPr lang="zh-CN" altLang="en-US" sz="1600" smtClean="0">
                <a:solidFill>
                  <a:schemeClr val="bg1"/>
                </a:solidFill>
              </a:rPr>
              <a:t>计划，  精</a:t>
            </a:r>
            <a:r>
              <a:rPr lang="zh-CN" altLang="en-US" sz="1600">
                <a:solidFill>
                  <a:schemeClr val="bg1"/>
                </a:solidFill>
              </a:rPr>
              <a:t>准医学大数据的有效挖掘与关键信息技术</a:t>
            </a:r>
            <a:r>
              <a:rPr lang="zh-CN" altLang="en-US" sz="1600" smtClean="0">
                <a:solidFill>
                  <a:schemeClr val="bg1"/>
                </a:solidFill>
              </a:rPr>
              <a:t>研发</a:t>
            </a:r>
            <a:r>
              <a:rPr lang="en-US" altLang="zh-CN" sz="1600" smtClean="0">
                <a:solidFill>
                  <a:schemeClr val="bg1"/>
                </a:solidFill>
              </a:rPr>
              <a:t>.  </a:t>
            </a:r>
            <a:endParaRPr lang="en-US" altLang="zh-CN" sz="1600" smtClean="0">
              <a:solidFill>
                <a:schemeClr val="bg1"/>
              </a:solidFill>
            </a:endParaRPr>
          </a:p>
          <a:p>
            <a:pPr>
              <a:lnSpc>
                <a:spcPct val="150000"/>
              </a:lnSpc>
            </a:pPr>
            <a:r>
              <a:rPr lang="en-US" altLang="zh-CN" sz="1600">
                <a:solidFill>
                  <a:schemeClr val="bg1"/>
                </a:solidFill>
              </a:rPr>
              <a:t> </a:t>
            </a:r>
            <a:r>
              <a:rPr lang="en-US" altLang="zh-CN" sz="1600" smtClean="0">
                <a:solidFill>
                  <a:schemeClr val="bg1"/>
                </a:solidFill>
              </a:rPr>
              <a:t>    </a:t>
            </a:r>
            <a:r>
              <a:rPr lang="zh-CN" altLang="en-US" sz="1200" smtClean="0">
                <a:solidFill>
                  <a:schemeClr val="bg1"/>
                </a:solidFill>
              </a:rPr>
              <a:t>课题</a:t>
            </a:r>
            <a:r>
              <a:rPr lang="zh-CN" altLang="en-US" sz="1200">
                <a:solidFill>
                  <a:schemeClr val="bg1"/>
                </a:solidFill>
              </a:rPr>
              <a:t>编号</a:t>
            </a:r>
            <a:r>
              <a:rPr lang="zh-CN" altLang="en-US" sz="1200" smtClean="0">
                <a:solidFill>
                  <a:schemeClr val="bg1"/>
                </a:solidFill>
              </a:rPr>
              <a:t>：</a:t>
            </a:r>
            <a:r>
              <a:rPr lang="en-US" altLang="zh-CN" sz="1200" smtClean="0">
                <a:solidFill>
                  <a:schemeClr val="bg1"/>
                </a:solidFill>
              </a:rPr>
              <a:t>2018YFC0910405</a:t>
            </a:r>
            <a:endParaRPr lang="en-US" altLang="zh-CN" sz="1200" smtClean="0">
              <a:solidFill>
                <a:schemeClr val="bg1"/>
              </a:solidFill>
            </a:endParaRPr>
          </a:p>
          <a:p>
            <a:pPr>
              <a:lnSpc>
                <a:spcPct val="150000"/>
              </a:lnSpc>
            </a:pPr>
            <a:r>
              <a:rPr lang="en-US" altLang="zh-CN" sz="1200">
                <a:solidFill>
                  <a:schemeClr val="bg1"/>
                </a:solidFill>
              </a:rPr>
              <a:t> </a:t>
            </a:r>
            <a:r>
              <a:rPr lang="en-US" altLang="zh-CN" sz="1200" smtClean="0">
                <a:solidFill>
                  <a:schemeClr val="bg1"/>
                </a:solidFill>
              </a:rPr>
              <a:t>      </a:t>
            </a:r>
            <a:r>
              <a:rPr lang="zh-CN" altLang="en-US" sz="1200" smtClean="0">
                <a:solidFill>
                  <a:schemeClr val="bg1"/>
                </a:solidFill>
              </a:rPr>
              <a:t>合作单位：清华大学、天津大学等。</a:t>
            </a:r>
            <a:endParaRPr lang="en-US" altLang="zh-CN" sz="1200" smtClean="0">
              <a:solidFill>
                <a:schemeClr val="bg1"/>
              </a:solidFill>
            </a:endParaRPr>
          </a:p>
          <a:p>
            <a:pPr>
              <a:lnSpc>
                <a:spcPct val="150000"/>
              </a:lnSpc>
            </a:pPr>
            <a:endParaRPr lang="en-US" altLang="zh-CN" sz="1200" smtClean="0">
              <a:solidFill>
                <a:schemeClr val="bg1"/>
              </a:solidFill>
            </a:endParaRPr>
          </a:p>
          <a:p>
            <a:pPr>
              <a:lnSpc>
                <a:spcPct val="150000"/>
              </a:lnSpc>
            </a:pPr>
            <a:endParaRPr lang="en-US" altLang="zh-CN" sz="1200" smtClean="0">
              <a:solidFill>
                <a:schemeClr val="bg1"/>
              </a:solidFill>
            </a:endParaRPr>
          </a:p>
          <a:p>
            <a:pPr>
              <a:lnSpc>
                <a:spcPct val="150000"/>
              </a:lnSpc>
            </a:pPr>
            <a:r>
              <a:rPr lang="en-US" altLang="zh-CN" sz="1600" smtClean="0">
                <a:solidFill>
                  <a:schemeClr val="bg1"/>
                </a:solidFill>
              </a:rPr>
              <a:t>2.  </a:t>
            </a:r>
            <a:r>
              <a:rPr lang="zh-CN" altLang="zh-CN" sz="1600" smtClean="0">
                <a:solidFill>
                  <a:schemeClr val="bg1"/>
                </a:solidFill>
              </a:rPr>
              <a:t>深圳市</a:t>
            </a:r>
            <a:r>
              <a:rPr lang="zh-CN" altLang="zh-CN" sz="1600">
                <a:solidFill>
                  <a:schemeClr val="bg1"/>
                </a:solidFill>
              </a:rPr>
              <a:t>科技计划项目</a:t>
            </a:r>
            <a:r>
              <a:rPr lang="en-US" altLang="zh-CN" sz="1600" smtClean="0">
                <a:solidFill>
                  <a:schemeClr val="bg1"/>
                </a:solidFill>
              </a:rPr>
              <a:t>,    </a:t>
            </a:r>
            <a:r>
              <a:rPr lang="zh-CN" altLang="zh-CN" sz="1600" smtClean="0">
                <a:solidFill>
                  <a:schemeClr val="bg1"/>
                </a:solidFill>
              </a:rPr>
              <a:t>面向</a:t>
            </a:r>
            <a:r>
              <a:rPr lang="zh-CN" altLang="zh-CN" sz="1600">
                <a:solidFill>
                  <a:schemeClr val="bg1"/>
                </a:solidFill>
              </a:rPr>
              <a:t>生物大数据药物重定位的小样本机器学习方法</a:t>
            </a:r>
            <a:r>
              <a:rPr lang="en-US" altLang="zh-CN" sz="1600" smtClean="0">
                <a:solidFill>
                  <a:schemeClr val="bg1"/>
                </a:solidFill>
              </a:rPr>
              <a:t>.</a:t>
            </a:r>
            <a:endParaRPr lang="en-US" altLang="zh-CN" sz="1600" smtClean="0">
              <a:solidFill>
                <a:schemeClr val="bg1"/>
              </a:solidFill>
            </a:endParaRPr>
          </a:p>
          <a:p>
            <a:pPr>
              <a:lnSpc>
                <a:spcPct val="150000"/>
              </a:lnSpc>
            </a:pPr>
            <a:r>
              <a:rPr lang="en-US" altLang="zh-CN" sz="1600">
                <a:solidFill>
                  <a:schemeClr val="bg1"/>
                </a:solidFill>
              </a:rPr>
              <a:t> </a:t>
            </a:r>
            <a:r>
              <a:rPr lang="en-US" altLang="zh-CN" sz="1600" smtClean="0">
                <a:solidFill>
                  <a:schemeClr val="bg1"/>
                </a:solidFill>
              </a:rPr>
              <a:t>    </a:t>
            </a:r>
            <a:r>
              <a:rPr lang="zh-CN" altLang="en-US" sz="1200" smtClean="0">
                <a:solidFill>
                  <a:schemeClr val="bg1"/>
                </a:solidFill>
              </a:rPr>
              <a:t>项目</a:t>
            </a:r>
            <a:r>
              <a:rPr lang="zh-CN" altLang="en-US" sz="1200">
                <a:solidFill>
                  <a:schemeClr val="bg1"/>
                </a:solidFill>
              </a:rPr>
              <a:t>编号：</a:t>
            </a:r>
            <a:r>
              <a:rPr lang="en-US" altLang="zh-CN" sz="1200" smtClean="0">
                <a:solidFill>
                  <a:schemeClr val="bg1"/>
                </a:solidFill>
              </a:rPr>
              <a:t>JCYJ20170818110101726</a:t>
            </a:r>
            <a:endParaRPr lang="en-US" altLang="zh-CN" sz="1200" smtClean="0">
              <a:solidFill>
                <a:schemeClr val="bg1"/>
              </a:solidFill>
            </a:endParaRPr>
          </a:p>
          <a:p>
            <a:pPr>
              <a:lnSpc>
                <a:spcPct val="150000"/>
              </a:lnSpc>
            </a:pPr>
            <a:r>
              <a:rPr lang="en-US" altLang="zh-CN" sz="1200">
                <a:solidFill>
                  <a:schemeClr val="bg1"/>
                </a:solidFill>
              </a:rPr>
              <a:t> </a:t>
            </a:r>
            <a:r>
              <a:rPr lang="en-US" altLang="zh-CN" sz="1200" smtClean="0">
                <a:solidFill>
                  <a:schemeClr val="bg1"/>
                </a:solidFill>
              </a:rPr>
              <a:t>     </a:t>
            </a:r>
            <a:r>
              <a:rPr lang="zh-CN" altLang="en-US" sz="1200">
                <a:solidFill>
                  <a:schemeClr val="bg1"/>
                </a:solidFill>
              </a:rPr>
              <a:t>合作</a:t>
            </a:r>
            <a:r>
              <a:rPr lang="zh-CN" altLang="en-US" sz="1200" dirty="0">
                <a:solidFill>
                  <a:schemeClr val="bg1"/>
                </a:solidFill>
              </a:rPr>
              <a:t>单位：军事科学院军事</a:t>
            </a:r>
            <a:r>
              <a:rPr lang="zh-CN" altLang="en-US" sz="1200">
                <a:solidFill>
                  <a:schemeClr val="bg1"/>
                </a:solidFill>
              </a:rPr>
              <a:t>医学</a:t>
            </a:r>
            <a:r>
              <a:rPr lang="zh-CN" altLang="en-US" sz="1200" smtClean="0">
                <a:solidFill>
                  <a:schemeClr val="bg1"/>
                </a:solidFill>
              </a:rPr>
              <a:t>研究院。</a:t>
            </a:r>
            <a:endParaRPr lang="en-US" altLang="zh-CN" sz="1200" dirty="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实验验证</a:t>
            </a:r>
            <a:r>
              <a:rPr lang="en-US" altLang="zh-CN" sz="1600">
                <a:solidFill>
                  <a:schemeClr val="bg1">
                    <a:lumMod val="95000"/>
                  </a:schemeClr>
                </a:solidFill>
                <a:latin typeface="微软雅黑" panose="020B0503020204020204" pitchFamily="34" charset="-122"/>
                <a:ea typeface="微软雅黑" panose="020B0503020204020204" pitchFamily="34" charset="-122"/>
              </a:rPr>
              <a:t>2</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2638425" y="554037"/>
          <a:ext cx="5724525" cy="790893"/>
        </p:xfrm>
        <a:graphic>
          <a:graphicData uri="http://schemas.openxmlformats.org/drawingml/2006/table">
            <a:tbl>
              <a:tblPr firstRow="1" firstCol="1" bandRow="1">
                <a:tableStyleId>{5C22544A-7EE6-4342-B048-85BDC9FD1C3A}</a:tableStyleId>
              </a:tblPr>
              <a:tblGrid>
                <a:gridCol w="1630300"/>
                <a:gridCol w="1366981"/>
                <a:gridCol w="1366981"/>
                <a:gridCol w="1360263"/>
              </a:tblGrid>
              <a:tr h="263631">
                <a:tc>
                  <a:txBody>
                    <a:bodyPr/>
                    <a:lstStyle/>
                    <a:p>
                      <a:pPr indent="266700" algn="ctr">
                        <a:spcAft>
                          <a:spcPts val="0"/>
                        </a:spcAft>
                      </a:pPr>
                      <a:r>
                        <a:rPr lang="zh-CN" sz="1050" kern="100">
                          <a:effectLst/>
                        </a:rPr>
                        <a:t>维度</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gridSpan="3">
                  <a:txBody>
                    <a:bodyPr/>
                    <a:lstStyle/>
                    <a:p>
                      <a:pPr indent="266700" algn="ctr">
                        <a:spcAft>
                          <a:spcPts val="0"/>
                        </a:spcAft>
                      </a:pPr>
                      <a:r>
                        <a:rPr lang="en-US" sz="1050" kern="100">
                          <a:effectLst/>
                        </a:rPr>
                        <a:t>12328</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hMerge="1">
                  <a:tcPr/>
                </a:tc>
                <a:tc hMerge="1">
                  <a:tcPr/>
                </a:tc>
              </a:tr>
              <a:tr h="263631">
                <a:tc>
                  <a:txBody>
                    <a:bodyPr/>
                    <a:lstStyle/>
                    <a:p>
                      <a:pPr indent="266700" algn="ctr">
                        <a:spcAft>
                          <a:spcPts val="0"/>
                        </a:spcAft>
                      </a:pPr>
                      <a:r>
                        <a:rPr lang="zh-CN" sz="1050" kern="100">
                          <a:effectLst/>
                        </a:rPr>
                        <a:t>类别数</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2</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6</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11</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r>
              <a:tr h="263631">
                <a:tc>
                  <a:txBody>
                    <a:bodyPr/>
                    <a:lstStyle/>
                    <a:p>
                      <a:pPr indent="266700" algn="ctr">
                        <a:spcAft>
                          <a:spcPts val="0"/>
                        </a:spcAft>
                      </a:pPr>
                      <a:r>
                        <a:rPr lang="zh-CN" sz="1050" kern="100">
                          <a:effectLst/>
                        </a:rPr>
                        <a:t>类型</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2T</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5T1N</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10T1N</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r>
            </a:tbl>
          </a:graphicData>
        </a:graphic>
      </p:graphicFrame>
      <p:graphicFrame>
        <p:nvGraphicFramePr>
          <p:cNvPr id="3" name="表格 2"/>
          <p:cNvGraphicFramePr>
            <a:graphicFrameLocks noGrp="1"/>
          </p:cNvGraphicFramePr>
          <p:nvPr/>
        </p:nvGraphicFramePr>
        <p:xfrm>
          <a:off x="962024" y="1885949"/>
          <a:ext cx="7800976" cy="2660968"/>
        </p:xfrm>
        <a:graphic>
          <a:graphicData uri="http://schemas.openxmlformats.org/drawingml/2006/table">
            <a:tbl>
              <a:tblPr firstRow="1" firstCol="1" bandRow="1">
                <a:tableStyleId>{5C22544A-7EE6-4342-B048-85BDC9FD1C3A}</a:tableStyleId>
              </a:tblPr>
              <a:tblGrid>
                <a:gridCol w="1989147"/>
                <a:gridCol w="1936056"/>
                <a:gridCol w="1939717"/>
                <a:gridCol w="1936056"/>
              </a:tblGrid>
              <a:tr h="332621">
                <a:tc>
                  <a:txBody>
                    <a:bodyPr/>
                    <a:lstStyle/>
                    <a:p>
                      <a:pPr indent="266700" algn="ctr">
                        <a:spcAft>
                          <a:spcPts val="0"/>
                        </a:spcAft>
                      </a:pPr>
                      <a:r>
                        <a:rPr lang="zh-CN" sz="1050" kern="100">
                          <a:effectLst/>
                        </a:rPr>
                        <a:t>维度</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gridSpan="3">
                  <a:txBody>
                    <a:bodyPr/>
                    <a:lstStyle/>
                    <a:p>
                      <a:pPr indent="266700" algn="ctr">
                        <a:spcAft>
                          <a:spcPts val="0"/>
                        </a:spcAft>
                      </a:pPr>
                      <a:r>
                        <a:rPr lang="en-US" sz="1050" kern="100">
                          <a:effectLst/>
                        </a:rPr>
                        <a:t>12328</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hMerge="1">
                  <a:tcPr/>
                </a:tc>
                <a:tc hMerge="1">
                  <a:tcPr/>
                </a:tc>
              </a:tr>
              <a:tr h="332621">
                <a:tc>
                  <a:txBody>
                    <a:bodyPr/>
                    <a:lstStyle/>
                    <a:p>
                      <a:pPr indent="266700" algn="ctr">
                        <a:spcAft>
                          <a:spcPts val="0"/>
                        </a:spcAft>
                      </a:pPr>
                      <a:r>
                        <a:rPr lang="zh-CN" sz="1050" kern="100">
                          <a:effectLst/>
                        </a:rPr>
                        <a:t>类别</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2</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6</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11</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r>
              <a:tr h="332621">
                <a:tc>
                  <a:txBody>
                    <a:bodyPr/>
                    <a:lstStyle/>
                    <a:p>
                      <a:pPr indent="266700" algn="ctr">
                        <a:spcAft>
                          <a:spcPts val="0"/>
                        </a:spcAft>
                      </a:pPr>
                      <a:r>
                        <a:rPr lang="en-US" sz="1050" kern="100">
                          <a:effectLst/>
                        </a:rPr>
                        <a:t>KNN</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73%</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38.67%</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19.64%</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r>
              <a:tr h="332621">
                <a:tc>
                  <a:txBody>
                    <a:bodyPr/>
                    <a:lstStyle/>
                    <a:p>
                      <a:pPr indent="266700" algn="ctr">
                        <a:spcAft>
                          <a:spcPts val="0"/>
                        </a:spcAft>
                      </a:pPr>
                      <a:r>
                        <a:rPr lang="en-US" sz="1050" kern="100">
                          <a:effectLst/>
                        </a:rPr>
                        <a:t>COPAR</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b="1" kern="100">
                          <a:effectLst/>
                        </a:rPr>
                        <a:t>92%</a:t>
                      </a:r>
                      <a:endParaRPr lang="zh-CN" sz="1200" b="1"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82.33%</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72.55%</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r>
              <a:tr h="332621">
                <a:tc>
                  <a:txBody>
                    <a:bodyPr/>
                    <a:lstStyle/>
                    <a:p>
                      <a:pPr indent="266700" algn="ctr">
                        <a:spcAft>
                          <a:spcPts val="0"/>
                        </a:spcAft>
                      </a:pPr>
                      <a:r>
                        <a:rPr lang="en-US" sz="1050" kern="100">
                          <a:effectLst/>
                        </a:rPr>
                        <a:t>DLSI</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91%</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82.4%</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73.2%</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r>
              <a:tr h="332621">
                <a:tc>
                  <a:txBody>
                    <a:bodyPr/>
                    <a:lstStyle/>
                    <a:p>
                      <a:pPr indent="266700" algn="ctr">
                        <a:spcAft>
                          <a:spcPts val="0"/>
                        </a:spcAft>
                      </a:pPr>
                      <a:r>
                        <a:rPr lang="en-US" sz="1050" kern="100">
                          <a:effectLst/>
                        </a:rPr>
                        <a:t>LRSDL</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b="1" kern="100">
                          <a:effectLst/>
                        </a:rPr>
                        <a:t>92%</a:t>
                      </a:r>
                      <a:endParaRPr lang="zh-CN" sz="1200" b="1"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81.33%</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70%</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r>
              <a:tr h="332621">
                <a:tc>
                  <a:txBody>
                    <a:bodyPr/>
                    <a:lstStyle/>
                    <a:p>
                      <a:pPr indent="266700" algn="ctr">
                        <a:spcAft>
                          <a:spcPts val="0"/>
                        </a:spcAft>
                      </a:pPr>
                      <a:r>
                        <a:rPr lang="en-US" sz="1050" kern="100">
                          <a:effectLst/>
                        </a:rPr>
                        <a:t>SRC</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89%</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84%</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kern="100">
                          <a:effectLst/>
                        </a:rPr>
                        <a:t>75.27%</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r>
              <a:tr h="332621">
                <a:tc>
                  <a:txBody>
                    <a:bodyPr/>
                    <a:lstStyle/>
                    <a:p>
                      <a:pPr indent="266700" algn="ctr">
                        <a:spcAft>
                          <a:spcPts val="0"/>
                        </a:spcAft>
                      </a:pPr>
                      <a:r>
                        <a:rPr lang="en-US" sz="1050" kern="100">
                          <a:effectLst/>
                        </a:rPr>
                        <a:t>DPSDL</a:t>
                      </a:r>
                      <a:endParaRPr lang="zh-CN" sz="12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b="1" kern="100">
                          <a:effectLst/>
                        </a:rPr>
                        <a:t>92%</a:t>
                      </a:r>
                      <a:endParaRPr lang="zh-CN" sz="1200" b="1"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b="1" kern="100">
                          <a:effectLst/>
                        </a:rPr>
                        <a:t>85.24%</a:t>
                      </a:r>
                      <a:endParaRPr lang="zh-CN" sz="1200" b="1"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indent="266700" algn="ctr">
                        <a:spcAft>
                          <a:spcPts val="0"/>
                        </a:spcAft>
                      </a:pPr>
                      <a:r>
                        <a:rPr lang="en-US" sz="1050" b="1" kern="100">
                          <a:effectLst/>
                        </a:rPr>
                        <a:t>78.32%</a:t>
                      </a:r>
                      <a:endParaRPr lang="zh-CN" sz="1200" b="1"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r>
            </a:tbl>
          </a:graphicData>
        </a:graphic>
      </p:graphicFrame>
    </p:spTree>
  </p:cSld>
  <p:clrMapOvr>
    <a:masterClrMapping/>
  </p:clrMapOvr>
  <p:transition spd="slow" advClick="0" advTm="0">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2" name="文本框 38"/>
          <p:cNvSpPr txBox="1">
            <a:spLocks noChangeArrowheads="1"/>
          </p:cNvSpPr>
          <p:nvPr/>
        </p:nvSpPr>
        <p:spPr bwMode="auto">
          <a:xfrm>
            <a:off x="3511550" y="1968213"/>
            <a:ext cx="18319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eaLnBrk="1" hangingPunct="1"/>
            <a:r>
              <a:rPr lang="zh-CN" altLang="en-US" sz="3200" smtClean="0">
                <a:solidFill>
                  <a:schemeClr val="bg1"/>
                </a:solidFill>
                <a:latin typeface="微软雅黑" panose="020B0503020204020204" pitchFamily="34" charset="-122"/>
                <a:ea typeface="微软雅黑" panose="020B0503020204020204" pitchFamily="34" charset="-122"/>
              </a:rPr>
              <a:t>总结展望</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0" name="文本框 32"/>
          <p:cNvSpPr txBox="1">
            <a:spLocks noChangeArrowheads="1"/>
          </p:cNvSpPr>
          <p:nvPr/>
        </p:nvSpPr>
        <p:spPr bwMode="auto">
          <a:xfrm>
            <a:off x="3654176" y="3671692"/>
            <a:ext cx="184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592" y="134111"/>
            <a:ext cx="1100984" cy="343377"/>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015684" cy="338554"/>
          </a:xfrm>
          <a:prstGeom prst="rect">
            <a:avLst/>
          </a:prstGeom>
          <a:noFill/>
        </p:spPr>
        <p:txBody>
          <a:bodyPr wrap="square">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总结与展望</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538004" y="692150"/>
            <a:ext cx="7470616" cy="427809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b="1">
                <a:solidFill>
                  <a:srgbClr val="FFFF00"/>
                </a:solidFill>
              </a:rPr>
              <a:t>优化度量函数的近邻成分分析算法</a:t>
            </a:r>
            <a:r>
              <a:rPr lang="zh-CN" altLang="en-US" sz="1600" smtClean="0">
                <a:solidFill>
                  <a:schemeClr val="bg1"/>
                </a:solidFill>
              </a:rPr>
              <a:t>。该算法度量性能上取得了良好效果，是比较适用于</a:t>
            </a:r>
            <a:r>
              <a:rPr lang="en-US" altLang="zh-CN" sz="1600" smtClean="0">
                <a:solidFill>
                  <a:schemeClr val="bg1"/>
                </a:solidFill>
              </a:rPr>
              <a:t>LINCS</a:t>
            </a:r>
            <a:r>
              <a:rPr lang="zh-CN" altLang="en-US" sz="1600" smtClean="0">
                <a:solidFill>
                  <a:schemeClr val="bg1"/>
                </a:solidFill>
              </a:rPr>
              <a:t>数据度量分析的方法。但是，</a:t>
            </a:r>
            <a:r>
              <a:rPr lang="zh-CN" altLang="zh-CN" sz="1600">
                <a:solidFill>
                  <a:schemeClr val="bg1"/>
                </a:solidFill>
              </a:rPr>
              <a:t>算法的迁移性</a:t>
            </a:r>
            <a:r>
              <a:rPr lang="zh-CN" altLang="zh-CN" sz="1600" smtClean="0">
                <a:solidFill>
                  <a:schemeClr val="bg1"/>
                </a:solidFill>
              </a:rPr>
              <a:t>上</a:t>
            </a:r>
            <a:r>
              <a:rPr lang="zh-CN" altLang="en-US" sz="1600" smtClean="0">
                <a:solidFill>
                  <a:schemeClr val="bg1"/>
                </a:solidFill>
              </a:rPr>
              <a:t>的效果</a:t>
            </a:r>
            <a:r>
              <a:rPr lang="zh-CN" altLang="zh-CN" sz="1600" smtClean="0">
                <a:solidFill>
                  <a:schemeClr val="bg1"/>
                </a:solidFill>
              </a:rPr>
              <a:t>验证</a:t>
            </a:r>
            <a:r>
              <a:rPr lang="zh-CN" altLang="zh-CN" sz="1600">
                <a:solidFill>
                  <a:schemeClr val="bg1"/>
                </a:solidFill>
              </a:rPr>
              <a:t>还需进一步加强。同时，针对逐渐增加的基因表达谱数据，开发出自适应的度量学习算法应对逐步增长的数据是很有必要</a:t>
            </a:r>
            <a:r>
              <a:rPr lang="zh-CN" altLang="zh-CN" sz="1600" smtClean="0">
                <a:solidFill>
                  <a:schemeClr val="bg1"/>
                </a:solidFill>
              </a:rPr>
              <a:t>的</a:t>
            </a:r>
            <a:r>
              <a:rPr lang="zh-CN" altLang="en-US" sz="1600" smtClean="0">
                <a:solidFill>
                  <a:schemeClr val="bg1"/>
                </a:solidFill>
              </a:rPr>
              <a:t>。</a:t>
            </a:r>
            <a:endParaRPr lang="en-US" altLang="zh-CN" sz="1600">
              <a:solidFill>
                <a:schemeClr val="bg1"/>
              </a:solidFill>
            </a:endParaRPr>
          </a:p>
          <a:p>
            <a:pPr marL="342900" indent="-342900">
              <a:buFont typeface="Wingdings" panose="05000000000000000000" pitchFamily="2" charset="2"/>
              <a:buChar char="Ø"/>
            </a:pPr>
            <a:endParaRPr lang="en-US" altLang="zh-CN" sz="1600" dirty="0">
              <a:solidFill>
                <a:schemeClr val="bg1"/>
              </a:solidFill>
            </a:endParaRPr>
          </a:p>
          <a:p>
            <a:pPr marL="342900" indent="-342900">
              <a:buFont typeface="Wingdings" panose="05000000000000000000" pitchFamily="2" charset="2"/>
              <a:buChar char="Ø"/>
            </a:pPr>
            <a:r>
              <a:rPr lang="zh-CN" altLang="en-US" sz="1600" b="1">
                <a:solidFill>
                  <a:srgbClr val="FFFF00"/>
                </a:solidFill>
              </a:rPr>
              <a:t>基于深度学习</a:t>
            </a:r>
            <a:r>
              <a:rPr lang="zh-CN" altLang="en-US" sz="1600" b="1" smtClean="0">
                <a:solidFill>
                  <a:srgbClr val="FFFF00"/>
                </a:solidFill>
              </a:rPr>
              <a:t>的表达</a:t>
            </a:r>
            <a:r>
              <a:rPr lang="zh-CN" altLang="en-US" sz="1600" b="1">
                <a:solidFill>
                  <a:srgbClr val="FFFF00"/>
                </a:solidFill>
              </a:rPr>
              <a:t>谱度量学习算法</a:t>
            </a:r>
            <a:r>
              <a:rPr lang="zh-CN" altLang="en-US" sz="1600" smtClean="0">
                <a:solidFill>
                  <a:schemeClr val="bg1"/>
                </a:solidFill>
              </a:rPr>
              <a:t>。该</a:t>
            </a:r>
            <a:r>
              <a:rPr lang="zh-CN" altLang="zh-CN" sz="1600" smtClean="0">
                <a:solidFill>
                  <a:schemeClr val="bg1"/>
                </a:solidFill>
              </a:rPr>
              <a:t>算法</a:t>
            </a:r>
            <a:r>
              <a:rPr lang="zh-CN" altLang="zh-CN" sz="1600">
                <a:solidFill>
                  <a:schemeClr val="bg1"/>
                </a:solidFill>
              </a:rPr>
              <a:t>的</a:t>
            </a:r>
            <a:r>
              <a:rPr lang="zh-CN" altLang="zh-CN" sz="1600" smtClean="0">
                <a:solidFill>
                  <a:schemeClr val="bg1"/>
                </a:solidFill>
              </a:rPr>
              <a:t>在度量</a:t>
            </a:r>
            <a:r>
              <a:rPr lang="zh-CN" altLang="en-US" sz="1600" smtClean="0">
                <a:solidFill>
                  <a:schemeClr val="bg1"/>
                </a:solidFill>
              </a:rPr>
              <a:t>性能上远超常规的方法，并且对于高维数据的运算在时间消耗上也比价有优势。</a:t>
            </a:r>
            <a:r>
              <a:rPr lang="zh-CN" altLang="zh-CN" sz="1600">
                <a:solidFill>
                  <a:schemeClr val="bg1"/>
                </a:solidFill>
              </a:rPr>
              <a:t>但是，经过数据训练和特征提取后，得出</a:t>
            </a:r>
            <a:r>
              <a:rPr lang="zh-CN" altLang="zh-CN" sz="1600" smtClean="0">
                <a:solidFill>
                  <a:schemeClr val="bg1"/>
                </a:solidFill>
              </a:rPr>
              <a:t>的是</a:t>
            </a:r>
            <a:r>
              <a:rPr lang="en-US" altLang="zh-CN" sz="1600">
                <a:solidFill>
                  <a:schemeClr val="bg1"/>
                </a:solidFill>
              </a:rPr>
              <a:t>50</a:t>
            </a:r>
            <a:r>
              <a:rPr lang="zh-CN" altLang="zh-CN" sz="1600">
                <a:solidFill>
                  <a:schemeClr val="bg1"/>
                </a:solidFill>
              </a:rPr>
              <a:t>个提取特征，这些特征来自那些基因及其所占的比例我们是未知的</a:t>
            </a:r>
            <a:r>
              <a:rPr lang="zh-CN" altLang="zh-CN" sz="1600" smtClean="0">
                <a:solidFill>
                  <a:schemeClr val="bg1"/>
                </a:solidFill>
              </a:rPr>
              <a:t>。</a:t>
            </a:r>
            <a:r>
              <a:rPr lang="zh-CN" altLang="zh-CN" sz="1600">
                <a:solidFill>
                  <a:schemeClr val="bg1"/>
                </a:solidFill>
              </a:rPr>
              <a:t>如果能够确定这些基因，那么对于我们后续药物定位、关键因子发现等的研究将会是一个质的</a:t>
            </a:r>
            <a:r>
              <a:rPr lang="zh-CN" altLang="zh-CN" sz="1600" smtClean="0">
                <a:solidFill>
                  <a:schemeClr val="bg1"/>
                </a:solidFill>
              </a:rPr>
              <a:t>提升</a:t>
            </a:r>
            <a:r>
              <a:rPr lang="zh-CN" altLang="en-US" sz="1600" smtClean="0">
                <a:solidFill>
                  <a:schemeClr val="bg1"/>
                </a:solidFill>
              </a:rPr>
              <a:t>。</a:t>
            </a:r>
            <a:endParaRPr lang="en-US" altLang="zh-CN" sz="1600">
              <a:solidFill>
                <a:schemeClr val="bg1"/>
              </a:solidFill>
            </a:endParaRPr>
          </a:p>
          <a:p>
            <a:pPr marL="342900" indent="-342900">
              <a:buFont typeface="Wingdings" panose="05000000000000000000" pitchFamily="2" charset="2"/>
              <a:buChar char="Ø"/>
            </a:pPr>
            <a:endParaRPr lang="en-US" altLang="zh-CN" sz="1600" dirty="0" smtClean="0">
              <a:solidFill>
                <a:schemeClr val="bg1"/>
              </a:solidFill>
            </a:endParaRPr>
          </a:p>
          <a:p>
            <a:pPr marL="342900" indent="-342900">
              <a:buFont typeface="Wingdings" panose="05000000000000000000" pitchFamily="2" charset="2"/>
              <a:buChar char="Ø"/>
            </a:pPr>
            <a:r>
              <a:rPr lang="zh-CN" altLang="en-US" sz="1600" b="1">
                <a:solidFill>
                  <a:srgbClr val="FFFF00"/>
                </a:solidFill>
              </a:rPr>
              <a:t>基于字典学习的表达谱分类算法</a:t>
            </a:r>
            <a:r>
              <a:rPr lang="zh-CN" altLang="en-US" sz="1600" smtClean="0">
                <a:solidFill>
                  <a:schemeClr val="bg1"/>
                </a:solidFill>
              </a:rPr>
              <a:t>。该算法在分类性能上面比一般的方法有优势，尤其适用于常规方法效果不好的数据分类。</a:t>
            </a:r>
            <a:r>
              <a:rPr lang="zh-CN" altLang="zh-CN" sz="1600">
                <a:solidFill>
                  <a:schemeClr val="bg1"/>
                </a:solidFill>
              </a:rPr>
              <a:t>如何把特征提取与稀疏表示分类相结合也是值得深挖</a:t>
            </a:r>
            <a:r>
              <a:rPr lang="zh-CN" altLang="zh-CN" sz="1600" smtClean="0">
                <a:solidFill>
                  <a:schemeClr val="bg1"/>
                </a:solidFill>
              </a:rPr>
              <a:t>的</a:t>
            </a:r>
            <a:r>
              <a:rPr lang="zh-CN" altLang="en-US" sz="1600" smtClean="0">
                <a:solidFill>
                  <a:schemeClr val="bg1"/>
                </a:solidFill>
              </a:rPr>
              <a:t>。</a:t>
            </a:r>
            <a:endParaRPr lang="en-US" altLang="zh-CN" sz="1600" smtClean="0">
              <a:solidFill>
                <a:schemeClr val="bg1"/>
              </a:solidFill>
            </a:endParaRPr>
          </a:p>
          <a:p>
            <a:pPr marL="342900" indent="-342900">
              <a:buFont typeface="Wingdings" panose="05000000000000000000" pitchFamily="2" charset="2"/>
              <a:buChar char="Ø"/>
            </a:pPr>
            <a:endParaRPr lang="en-US" altLang="zh-CN" sz="1600">
              <a:solidFill>
                <a:schemeClr val="bg1"/>
              </a:solidFill>
            </a:endParaRPr>
          </a:p>
          <a:p>
            <a:pPr marL="342900" indent="-342900">
              <a:buFont typeface="Wingdings" panose="05000000000000000000" pitchFamily="2" charset="2"/>
              <a:buChar char="Ø"/>
            </a:pPr>
            <a:r>
              <a:rPr lang="en-US" altLang="zh-CN" sz="1600">
                <a:solidFill>
                  <a:schemeClr val="bg1"/>
                </a:solidFill>
              </a:rPr>
              <a:t>LINCS</a:t>
            </a:r>
            <a:r>
              <a:rPr lang="zh-CN" altLang="zh-CN" sz="1600">
                <a:solidFill>
                  <a:schemeClr val="bg1"/>
                </a:solidFill>
              </a:rPr>
              <a:t>数据的应用不仅局限于分类，还有降维、聚类分析、序列比对、基因网络的构建等等都是</a:t>
            </a:r>
            <a:r>
              <a:rPr lang="zh-CN" altLang="zh-CN" sz="1600" smtClean="0">
                <a:solidFill>
                  <a:schemeClr val="bg1"/>
                </a:solidFill>
              </a:rPr>
              <a:t>值得</a:t>
            </a:r>
            <a:r>
              <a:rPr lang="zh-CN" altLang="en-US" sz="1600" smtClean="0">
                <a:solidFill>
                  <a:schemeClr val="bg1"/>
                </a:solidFill>
              </a:rPr>
              <a:t>深入</a:t>
            </a:r>
            <a:r>
              <a:rPr lang="zh-CN" altLang="zh-CN" sz="1600" smtClean="0">
                <a:solidFill>
                  <a:schemeClr val="bg1"/>
                </a:solidFill>
              </a:rPr>
              <a:t>研究</a:t>
            </a:r>
            <a:r>
              <a:rPr lang="zh-CN" altLang="zh-CN" sz="1600">
                <a:solidFill>
                  <a:schemeClr val="bg1"/>
                </a:solidFill>
              </a:rPr>
              <a:t>的</a:t>
            </a:r>
            <a:r>
              <a:rPr lang="zh-CN" altLang="zh-CN" sz="1600" smtClean="0">
                <a:solidFill>
                  <a:schemeClr val="bg1"/>
                </a:solidFill>
              </a:rPr>
              <a:t>方向</a:t>
            </a:r>
            <a:r>
              <a:rPr lang="zh-CN" altLang="en-US" sz="1600" smtClean="0">
                <a:solidFill>
                  <a:schemeClr val="bg1"/>
                </a:solidFill>
              </a:rPr>
              <a:t>。</a:t>
            </a:r>
            <a:endParaRPr lang="zh-CN" altLang="en-US" sz="1600" dirty="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015684"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学术成果</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33350" y="1141095"/>
            <a:ext cx="9010650" cy="2062103"/>
          </a:xfrm>
          <a:prstGeom prst="rect">
            <a:avLst/>
          </a:prstGeom>
          <a:noFill/>
        </p:spPr>
        <p:txBody>
          <a:bodyPr wrap="square" rtlCol="0">
            <a:spAutoFit/>
          </a:bodyPr>
          <a:lstStyle/>
          <a:p>
            <a:pPr marL="342900" indent="-342900">
              <a:buFont typeface="+mj-lt"/>
              <a:buAutoNum type="arabicPeriod"/>
            </a:pPr>
            <a:r>
              <a:rPr lang="en-US" altLang="zh-CN" sz="1600">
                <a:solidFill>
                  <a:schemeClr val="bg1"/>
                </a:solidFill>
              </a:rPr>
              <a:t>Shaoliang Peng, Wei Liu, Yaning Yang, Fei Li, Kenli Li, Xiangke Liao</a:t>
            </a:r>
            <a:r>
              <a:rPr lang="en-US" altLang="zh-CN" sz="1600" smtClean="0">
                <a:solidFill>
                  <a:schemeClr val="bg1"/>
                </a:solidFill>
              </a:rPr>
              <a:t>. Discriminant </a:t>
            </a:r>
            <a:r>
              <a:rPr lang="en-US" altLang="zh-CN" sz="1600">
                <a:solidFill>
                  <a:schemeClr val="bg1"/>
                </a:solidFill>
              </a:rPr>
              <a:t>projection shared dictionary </a:t>
            </a:r>
            <a:r>
              <a:rPr lang="en-US" altLang="zh-CN" sz="1600" smtClean="0">
                <a:solidFill>
                  <a:schemeClr val="bg1"/>
                </a:solidFill>
              </a:rPr>
              <a:t>learning for </a:t>
            </a:r>
            <a:r>
              <a:rPr lang="en-US" altLang="zh-CN" sz="1600">
                <a:solidFill>
                  <a:schemeClr val="bg1"/>
                </a:solidFill>
              </a:rPr>
              <a:t>classication of tumors using gene </a:t>
            </a:r>
            <a:r>
              <a:rPr lang="en-US" altLang="zh-CN" sz="1600" smtClean="0">
                <a:solidFill>
                  <a:schemeClr val="bg1"/>
                </a:solidFill>
              </a:rPr>
              <a:t>expression data. (TCBB, CCF</a:t>
            </a:r>
            <a:r>
              <a:rPr lang="zh-CN" altLang="zh-CN" sz="1600">
                <a:solidFill>
                  <a:schemeClr val="bg1"/>
                </a:solidFill>
              </a:rPr>
              <a:t>推荐</a:t>
            </a:r>
            <a:r>
              <a:rPr lang="en-US" altLang="zh-CN" sz="1600">
                <a:solidFill>
                  <a:schemeClr val="bg1"/>
                </a:solidFill>
              </a:rPr>
              <a:t>C</a:t>
            </a:r>
            <a:r>
              <a:rPr lang="zh-CN" altLang="zh-CN" sz="1600">
                <a:solidFill>
                  <a:schemeClr val="bg1"/>
                </a:solidFill>
              </a:rPr>
              <a:t>类</a:t>
            </a:r>
            <a:r>
              <a:rPr lang="zh-CN" altLang="zh-CN" sz="1600" smtClean="0">
                <a:solidFill>
                  <a:schemeClr val="bg1"/>
                </a:solidFill>
              </a:rPr>
              <a:t>会议</a:t>
            </a:r>
            <a:r>
              <a:rPr lang="en-US" altLang="zh-CN" sz="1600" smtClean="0">
                <a:solidFill>
                  <a:schemeClr val="bg1"/>
                </a:solidFill>
              </a:rPr>
              <a:t>, IF:2.428 ,</a:t>
            </a:r>
            <a:r>
              <a:rPr lang="zh-CN" altLang="en-US" sz="1600" smtClean="0">
                <a:solidFill>
                  <a:schemeClr val="bg1"/>
                </a:solidFill>
              </a:rPr>
              <a:t>已投稿</a:t>
            </a:r>
            <a:r>
              <a:rPr lang="en-US" altLang="zh-CN" sz="1600" smtClean="0">
                <a:solidFill>
                  <a:schemeClr val="bg1"/>
                </a:solidFill>
              </a:rPr>
              <a:t> )</a:t>
            </a:r>
            <a:endParaRPr lang="en-US" altLang="zh-CN" sz="1600" smtClean="0">
              <a:solidFill>
                <a:schemeClr val="bg1"/>
              </a:solidFill>
            </a:endParaRPr>
          </a:p>
          <a:p>
            <a:pPr marL="342900" indent="-342900">
              <a:buFont typeface="+mj-lt"/>
              <a:buAutoNum type="arabicPeriod"/>
            </a:pPr>
            <a:endParaRPr lang="en-US" altLang="zh-CN" sz="1600" smtClean="0">
              <a:solidFill>
                <a:schemeClr val="bg1"/>
              </a:solidFill>
            </a:endParaRPr>
          </a:p>
          <a:p>
            <a:pPr marL="342900" indent="-342900">
              <a:buFont typeface="+mj-lt"/>
              <a:buAutoNum type="arabicPeriod"/>
            </a:pPr>
            <a:r>
              <a:rPr lang="en-US" altLang="zh-CN" sz="1600">
                <a:solidFill>
                  <a:schemeClr val="bg1"/>
                </a:solidFill>
              </a:rPr>
              <a:t>Shaoliang Peng,Wei Liu, Yaning Yang, Fei Li,Hao </a:t>
            </a:r>
            <a:r>
              <a:rPr lang="en-US" altLang="zh-CN" sz="1600" smtClean="0">
                <a:solidFill>
                  <a:schemeClr val="bg1"/>
                </a:solidFill>
              </a:rPr>
              <a:t>Hong</a:t>
            </a:r>
            <a:r>
              <a:rPr lang="zh-CN" altLang="en-US" sz="1600" smtClean="0">
                <a:solidFill>
                  <a:schemeClr val="bg1"/>
                </a:solidFill>
              </a:rPr>
              <a:t>，</a:t>
            </a:r>
            <a:r>
              <a:rPr lang="en-US" altLang="zh-CN" sz="1600" smtClean="0">
                <a:solidFill>
                  <a:schemeClr val="bg1"/>
                </a:solidFill>
              </a:rPr>
              <a:t>Kenli Li, Shulin Wang. A </a:t>
            </a:r>
            <a:r>
              <a:rPr lang="en-US" altLang="zh-CN" sz="1600">
                <a:solidFill>
                  <a:schemeClr val="bg1"/>
                </a:solidFill>
              </a:rPr>
              <a:t>D</a:t>
            </a:r>
            <a:r>
              <a:rPr lang="en-US" altLang="zh-CN" sz="1600" smtClean="0">
                <a:solidFill>
                  <a:schemeClr val="bg1"/>
                </a:solidFill>
              </a:rPr>
              <a:t>eep </a:t>
            </a:r>
            <a:r>
              <a:rPr lang="en-US" altLang="zh-CN" sz="1600">
                <a:solidFill>
                  <a:schemeClr val="bg1"/>
                </a:solidFill>
              </a:rPr>
              <a:t>M</a:t>
            </a:r>
            <a:r>
              <a:rPr lang="en-US" altLang="zh-CN" sz="1600" smtClean="0">
                <a:solidFill>
                  <a:schemeClr val="bg1"/>
                </a:solidFill>
              </a:rPr>
              <a:t>etric </a:t>
            </a:r>
            <a:r>
              <a:rPr lang="en-US" altLang="zh-CN" sz="1600">
                <a:solidFill>
                  <a:schemeClr val="bg1"/>
                </a:solidFill>
              </a:rPr>
              <a:t>L</a:t>
            </a:r>
            <a:r>
              <a:rPr lang="en-US" altLang="zh-CN" sz="1600" smtClean="0">
                <a:solidFill>
                  <a:schemeClr val="bg1"/>
                </a:solidFill>
              </a:rPr>
              <a:t>earning </a:t>
            </a:r>
            <a:r>
              <a:rPr lang="en-US" altLang="zh-CN" sz="1600">
                <a:solidFill>
                  <a:schemeClr val="bg1"/>
                </a:solidFill>
              </a:rPr>
              <a:t>A</a:t>
            </a:r>
            <a:r>
              <a:rPr lang="en-US" altLang="zh-CN" sz="1600" smtClean="0">
                <a:solidFill>
                  <a:schemeClr val="bg1"/>
                </a:solidFill>
              </a:rPr>
              <a:t>lgorithm </a:t>
            </a:r>
            <a:r>
              <a:rPr lang="en-US" altLang="zh-CN" sz="1600">
                <a:solidFill>
                  <a:schemeClr val="bg1"/>
                </a:solidFill>
              </a:rPr>
              <a:t>for </a:t>
            </a:r>
            <a:r>
              <a:rPr lang="en-US" altLang="zh-CN" sz="1600" smtClean="0">
                <a:solidFill>
                  <a:schemeClr val="bg1"/>
                </a:solidFill>
              </a:rPr>
              <a:t>Similarity </a:t>
            </a:r>
            <a:r>
              <a:rPr lang="en-US" altLang="zh-CN" sz="1600">
                <a:solidFill>
                  <a:schemeClr val="bg1"/>
                </a:solidFill>
              </a:rPr>
              <a:t>M</a:t>
            </a:r>
            <a:r>
              <a:rPr lang="en-US" altLang="zh-CN" sz="1600" smtClean="0">
                <a:solidFill>
                  <a:schemeClr val="bg1"/>
                </a:solidFill>
              </a:rPr>
              <a:t>easure </a:t>
            </a:r>
            <a:r>
              <a:rPr lang="en-US" altLang="zh-CN" sz="1600">
                <a:solidFill>
                  <a:schemeClr val="bg1"/>
                </a:solidFill>
              </a:rPr>
              <a:t>of G</a:t>
            </a:r>
            <a:r>
              <a:rPr lang="en-US" altLang="zh-CN" sz="1600" smtClean="0">
                <a:solidFill>
                  <a:schemeClr val="bg1"/>
                </a:solidFill>
              </a:rPr>
              <a:t>ene </a:t>
            </a:r>
            <a:r>
              <a:rPr lang="en-US" altLang="zh-CN" sz="1600">
                <a:solidFill>
                  <a:schemeClr val="bg1"/>
                </a:solidFill>
              </a:rPr>
              <a:t>E</a:t>
            </a:r>
            <a:r>
              <a:rPr lang="en-US" altLang="zh-CN" sz="1600" smtClean="0">
                <a:solidFill>
                  <a:schemeClr val="bg1"/>
                </a:solidFill>
              </a:rPr>
              <a:t>xpression profile</a:t>
            </a:r>
            <a:r>
              <a:rPr lang="en-US" altLang="zh-CN" sz="1600" smtClean="0">
                <a:solidFill>
                  <a:schemeClr val="bg1"/>
                </a:solidFill>
              </a:rPr>
              <a:t>.(NAR,SCI</a:t>
            </a:r>
            <a:r>
              <a:rPr lang="zh-CN" altLang="zh-CN" sz="1600">
                <a:solidFill>
                  <a:schemeClr val="bg1"/>
                </a:solidFill>
              </a:rPr>
              <a:t>一区，</a:t>
            </a:r>
            <a:r>
              <a:rPr lang="en-US" altLang="zh-CN" sz="1600">
                <a:solidFill>
                  <a:schemeClr val="bg1"/>
                </a:solidFill>
              </a:rPr>
              <a:t>TOP</a:t>
            </a:r>
            <a:r>
              <a:rPr lang="zh-CN" altLang="zh-CN" sz="1600">
                <a:solidFill>
                  <a:schemeClr val="bg1"/>
                </a:solidFill>
              </a:rPr>
              <a:t>期刊，</a:t>
            </a:r>
            <a:r>
              <a:rPr lang="en-US" altLang="zh-CN" sz="1600">
                <a:solidFill>
                  <a:schemeClr val="bg1"/>
                </a:solidFill>
              </a:rPr>
              <a:t>IF: 11.561,</a:t>
            </a:r>
            <a:r>
              <a:rPr lang="zh-CN" altLang="zh-CN" sz="1600">
                <a:solidFill>
                  <a:schemeClr val="bg1"/>
                </a:solidFill>
              </a:rPr>
              <a:t>已投稿</a:t>
            </a:r>
            <a:r>
              <a:rPr lang="en-US" altLang="zh-CN" sz="1600" smtClean="0">
                <a:solidFill>
                  <a:schemeClr val="bg1"/>
                </a:solidFill>
              </a:rPr>
              <a:t>)</a:t>
            </a:r>
            <a:endParaRPr lang="zh-CN" altLang="zh-CN" sz="1600">
              <a:solidFill>
                <a:schemeClr val="bg1"/>
              </a:solidFill>
            </a:endParaRPr>
          </a:p>
          <a:p>
            <a:pPr marL="342900" indent="-342900">
              <a:buFont typeface="+mj-lt"/>
              <a:buAutoNum type="arabicPeriod"/>
            </a:pPr>
            <a:endParaRPr lang="en-US" altLang="zh-CN" sz="1600" dirty="0">
              <a:solidFill>
                <a:schemeClr val="bg1"/>
              </a:solidFill>
            </a:endParaRPr>
          </a:p>
        </p:txBody>
      </p:sp>
      <p:sp>
        <p:nvSpPr>
          <p:cNvPr id="5" name="矩形 4"/>
          <p:cNvSpPr/>
          <p:nvPr/>
        </p:nvSpPr>
        <p:spPr>
          <a:xfrm>
            <a:off x="477044" y="802541"/>
            <a:ext cx="1210588" cy="338554"/>
          </a:xfrm>
          <a:prstGeom prst="rect">
            <a:avLst/>
          </a:prstGeom>
        </p:spPr>
        <p:txBody>
          <a:bodyPr wrap="none">
            <a:spAutoFit/>
          </a:bodyPr>
          <a:lstStyle/>
          <a:p>
            <a:r>
              <a:rPr lang="zh-CN" altLang="en-US" sz="1600" smtClean="0">
                <a:solidFill>
                  <a:schemeClr val="bg1"/>
                </a:solidFill>
              </a:rPr>
              <a:t>学术论文：</a:t>
            </a:r>
            <a:endParaRPr lang="zh-CN" altLang="en-US" sz="1600">
              <a:solidFill>
                <a:schemeClr val="bg1"/>
              </a:solidFill>
            </a:endParaRPr>
          </a:p>
        </p:txBody>
      </p:sp>
      <p:sp>
        <p:nvSpPr>
          <p:cNvPr id="6" name="矩形 5"/>
          <p:cNvSpPr/>
          <p:nvPr/>
        </p:nvSpPr>
        <p:spPr>
          <a:xfrm>
            <a:off x="133350" y="3123629"/>
            <a:ext cx="1210588" cy="338554"/>
          </a:xfrm>
          <a:prstGeom prst="rect">
            <a:avLst/>
          </a:prstGeom>
        </p:spPr>
        <p:txBody>
          <a:bodyPr wrap="none">
            <a:spAutoFit/>
          </a:bodyPr>
          <a:lstStyle/>
          <a:p>
            <a:r>
              <a:rPr lang="zh-CN" altLang="en-US" sz="1600" smtClean="0">
                <a:solidFill>
                  <a:schemeClr val="bg1"/>
                </a:solidFill>
              </a:rPr>
              <a:t>发明专利：</a:t>
            </a:r>
            <a:endParaRPr lang="zh-CN" altLang="en-US" sz="1600">
              <a:solidFill>
                <a:schemeClr val="bg1"/>
              </a:solidFill>
            </a:endParaRPr>
          </a:p>
        </p:txBody>
      </p:sp>
      <p:sp>
        <p:nvSpPr>
          <p:cNvPr id="7" name="TextBox 6"/>
          <p:cNvSpPr txBox="1"/>
          <p:nvPr/>
        </p:nvSpPr>
        <p:spPr>
          <a:xfrm>
            <a:off x="133350" y="3450810"/>
            <a:ext cx="8666956" cy="584775"/>
          </a:xfrm>
          <a:prstGeom prst="rect">
            <a:avLst/>
          </a:prstGeom>
          <a:noFill/>
        </p:spPr>
        <p:txBody>
          <a:bodyPr wrap="square" rtlCol="0">
            <a:spAutoFit/>
          </a:bodyPr>
          <a:lstStyle/>
          <a:p>
            <a:pPr marL="342900" indent="-342900">
              <a:buFont typeface="+mj-lt"/>
              <a:buAutoNum type="arabicPeriod"/>
            </a:pPr>
            <a:r>
              <a:rPr lang="zh-CN" altLang="en-US" sz="1600" smtClean="0">
                <a:solidFill>
                  <a:schemeClr val="bg1"/>
                </a:solidFill>
              </a:rPr>
              <a:t>一种基于深度学习的基因表达谱距离度量方法</a:t>
            </a:r>
            <a:r>
              <a:rPr lang="en-US" altLang="zh-CN" sz="1600" smtClean="0">
                <a:solidFill>
                  <a:schemeClr val="bg1"/>
                </a:solidFill>
              </a:rPr>
              <a:t>.(</a:t>
            </a:r>
            <a:r>
              <a:rPr lang="zh-CN" altLang="zh-CN" sz="1600">
                <a:solidFill>
                  <a:schemeClr val="bg1"/>
                </a:solidFill>
              </a:rPr>
              <a:t>申请号：</a:t>
            </a:r>
            <a:r>
              <a:rPr lang="en-US" altLang="zh-CN" sz="1600">
                <a:solidFill>
                  <a:schemeClr val="bg1"/>
                </a:solidFill>
              </a:rPr>
              <a:t>201910296276.1</a:t>
            </a:r>
            <a:r>
              <a:rPr lang="en-US" altLang="zh-CN" sz="1600" smtClean="0">
                <a:solidFill>
                  <a:schemeClr val="bg1"/>
                </a:solidFill>
              </a:rPr>
              <a:t>)</a:t>
            </a:r>
            <a:endParaRPr lang="en-US" altLang="zh-CN" sz="1600" smtClean="0">
              <a:solidFill>
                <a:schemeClr val="bg1"/>
              </a:solidFill>
            </a:endParaRPr>
          </a:p>
          <a:p>
            <a:pPr marL="342900" indent="-342900">
              <a:buFont typeface="+mj-lt"/>
              <a:buAutoNum type="arabicPeriod"/>
            </a:pPr>
            <a:r>
              <a:rPr lang="zh-CN" altLang="en-US" sz="1600" smtClean="0">
                <a:solidFill>
                  <a:schemeClr val="bg1"/>
                </a:solidFill>
              </a:rPr>
              <a:t>一种基于共享字典学习的基因表达谱分类方法</a:t>
            </a:r>
            <a:r>
              <a:rPr lang="en-US" altLang="zh-CN" sz="1600" smtClean="0">
                <a:solidFill>
                  <a:schemeClr val="bg1"/>
                </a:solidFill>
              </a:rPr>
              <a:t>.(</a:t>
            </a:r>
            <a:r>
              <a:rPr lang="zh-CN" altLang="zh-CN" sz="1600">
                <a:solidFill>
                  <a:schemeClr val="bg1"/>
                </a:solidFill>
              </a:rPr>
              <a:t>申请号：</a:t>
            </a:r>
            <a:r>
              <a:rPr lang="en-US" altLang="zh-CN" sz="1600">
                <a:solidFill>
                  <a:schemeClr val="bg1"/>
                </a:solidFill>
              </a:rPr>
              <a:t>201910296287.X</a:t>
            </a:r>
            <a:r>
              <a:rPr lang="en-US" altLang="zh-CN" sz="1600" smtClean="0">
                <a:solidFill>
                  <a:schemeClr val="bg1"/>
                </a:solidFill>
              </a:rPr>
              <a:t>)</a:t>
            </a:r>
            <a:endParaRPr lang="en-US" altLang="zh-CN" sz="1600" dirty="0">
              <a:solidFill>
                <a:schemeClr val="bg1"/>
              </a:solidFill>
            </a:endParaRPr>
          </a:p>
        </p:txBody>
      </p:sp>
      <p:sp>
        <p:nvSpPr>
          <p:cNvPr id="8" name="矩形 7"/>
          <p:cNvSpPr/>
          <p:nvPr/>
        </p:nvSpPr>
        <p:spPr>
          <a:xfrm>
            <a:off x="133350" y="4201834"/>
            <a:ext cx="1415772" cy="338554"/>
          </a:xfrm>
          <a:prstGeom prst="rect">
            <a:avLst/>
          </a:prstGeom>
        </p:spPr>
        <p:txBody>
          <a:bodyPr wrap="none">
            <a:spAutoFit/>
          </a:bodyPr>
          <a:lstStyle/>
          <a:p>
            <a:r>
              <a:rPr lang="zh-CN" altLang="en-US" sz="1600" smtClean="0">
                <a:solidFill>
                  <a:schemeClr val="bg1"/>
                </a:solidFill>
              </a:rPr>
              <a:t>软件著作权：</a:t>
            </a:r>
            <a:endParaRPr lang="zh-CN" altLang="en-US" sz="1600">
              <a:solidFill>
                <a:schemeClr val="bg1"/>
              </a:solidFill>
            </a:endParaRPr>
          </a:p>
        </p:txBody>
      </p:sp>
      <p:sp>
        <p:nvSpPr>
          <p:cNvPr id="9" name="TextBox 8"/>
          <p:cNvSpPr txBox="1"/>
          <p:nvPr/>
        </p:nvSpPr>
        <p:spPr>
          <a:xfrm>
            <a:off x="133350" y="4540388"/>
            <a:ext cx="8666956" cy="338554"/>
          </a:xfrm>
          <a:prstGeom prst="rect">
            <a:avLst/>
          </a:prstGeom>
          <a:noFill/>
        </p:spPr>
        <p:txBody>
          <a:bodyPr wrap="square" rtlCol="0">
            <a:spAutoFit/>
          </a:bodyPr>
          <a:lstStyle/>
          <a:p>
            <a:r>
              <a:rPr lang="en-US" altLang="zh-CN" sz="1600" smtClean="0">
                <a:solidFill>
                  <a:schemeClr val="bg1"/>
                </a:solidFill>
              </a:rPr>
              <a:t>LINCS</a:t>
            </a:r>
            <a:r>
              <a:rPr lang="zh-CN" altLang="en-US" sz="1600" smtClean="0">
                <a:solidFill>
                  <a:schemeClr val="bg1"/>
                </a:solidFill>
              </a:rPr>
              <a:t>生物大数据相似性度量分类系统</a:t>
            </a:r>
            <a:r>
              <a:rPr lang="en-US" altLang="zh-CN" sz="1600" smtClean="0">
                <a:solidFill>
                  <a:schemeClr val="bg1"/>
                </a:solidFill>
              </a:rPr>
              <a:t>.(</a:t>
            </a:r>
            <a:r>
              <a:rPr lang="zh-CN" altLang="en-US" sz="1600">
                <a:solidFill>
                  <a:schemeClr val="bg1"/>
                </a:solidFill>
              </a:rPr>
              <a:t>登记</a:t>
            </a:r>
            <a:r>
              <a:rPr lang="zh-CN" altLang="en-US" sz="1600" smtClean="0">
                <a:solidFill>
                  <a:schemeClr val="bg1"/>
                </a:solidFill>
              </a:rPr>
              <a:t>号：</a:t>
            </a:r>
            <a:r>
              <a:rPr lang="en-US" altLang="zh-CN" sz="1600" smtClean="0">
                <a:solidFill>
                  <a:schemeClr val="bg1"/>
                </a:solidFill>
              </a:rPr>
              <a:t>2019SR0159294)</a:t>
            </a:r>
            <a:endParaRPr lang="en-US" altLang="zh-CN" sz="1600" smtClean="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致谢</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2735263" y="1550194"/>
            <a:ext cx="395763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en-US" altLang="zh-CN" sz="4800" b="1">
                <a:solidFill>
                  <a:schemeClr val="bg1"/>
                </a:solidFill>
                <a:latin typeface="微软雅黑" panose="020B0503020204020204" pitchFamily="34" charset="-122"/>
                <a:ea typeface="微软雅黑" panose="020B0503020204020204" pitchFamily="34" charset="-122"/>
              </a:rPr>
              <a:t>THANKS!</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3190081" y="2738915"/>
            <a:ext cx="3048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zh-CN" altLang="en-US" sz="2000">
                <a:solidFill>
                  <a:schemeClr val="bg1"/>
                </a:solidFill>
                <a:latin typeface="微软雅黑" panose="020B0503020204020204" pitchFamily="34" charset="-122"/>
                <a:ea typeface="微软雅黑" panose="020B0503020204020204" pitchFamily="34" charset="-122"/>
              </a:rPr>
              <a:t>恳请各位老师批评指正！</a:t>
            </a:r>
            <a:endParaRPr lang="zh-CN" altLang="en-US" sz="200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0648" y="141604"/>
            <a:ext cx="1100984" cy="343377"/>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问题描述</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1239933" y="820975"/>
            <a:ext cx="6836303" cy="369332"/>
          </a:xfrm>
          <a:prstGeom prst="rect">
            <a:avLst/>
          </a:prstGeom>
          <a:solidFill>
            <a:schemeClr val="accent2"/>
          </a:solidFill>
        </p:spPr>
        <p:txBody>
          <a:bodyPr wrap="square" rtlCol="0">
            <a:spAutoFit/>
          </a:bodyPr>
          <a:lstStyle/>
          <a:p>
            <a:r>
              <a:rPr lang="zh-CN" altLang="en-US" sz="1800" b="1" smtClean="0">
                <a:solidFill>
                  <a:schemeClr val="bg1"/>
                </a:solidFill>
              </a:rPr>
              <a:t>通过合适的度量学习算法计算</a:t>
            </a:r>
            <a:r>
              <a:rPr lang="en-US" altLang="zh-CN" sz="1800" b="1" smtClean="0">
                <a:solidFill>
                  <a:schemeClr val="bg1"/>
                </a:solidFill>
              </a:rPr>
              <a:t>LINCS</a:t>
            </a:r>
            <a:r>
              <a:rPr lang="zh-CN" altLang="en-US" sz="1800" b="1" smtClean="0">
                <a:solidFill>
                  <a:schemeClr val="bg1"/>
                </a:solidFill>
              </a:rPr>
              <a:t>基因表达谱之间的相似度。</a:t>
            </a:r>
            <a:endParaRPr lang="zh-CN" altLang="en-US" sz="1800" b="1" dirty="0">
              <a:solidFill>
                <a:schemeClr val="bg1"/>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11" y="1656174"/>
            <a:ext cx="3755751" cy="2410593"/>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5491" y="1656174"/>
            <a:ext cx="3490131" cy="2396876"/>
          </a:xfrm>
          <a:prstGeom prst="rect">
            <a:avLst/>
          </a:prstGeom>
        </p:spPr>
      </p:pic>
      <p:sp>
        <p:nvSpPr>
          <p:cNvPr id="7" name="TextBox 6"/>
          <p:cNvSpPr txBox="1"/>
          <p:nvPr/>
        </p:nvSpPr>
        <p:spPr>
          <a:xfrm>
            <a:off x="4227870" y="1946641"/>
            <a:ext cx="930109" cy="769441"/>
          </a:xfrm>
          <a:prstGeom prst="rect">
            <a:avLst/>
          </a:prstGeom>
          <a:noFill/>
        </p:spPr>
        <p:txBody>
          <a:bodyPr wrap="square" rtlCol="0">
            <a:spAutoFit/>
          </a:bodyPr>
          <a:lstStyle/>
          <a:p>
            <a:r>
              <a:rPr lang="en-US" altLang="zh-CN" sz="4400" b="1" dirty="0" err="1"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vs</a:t>
            </a:r>
            <a:endParaRPr lang="zh-CN" altLang="en-US" sz="4400" b="1" dirty="0">
              <a:solidFill>
                <a:schemeClr val="bg1"/>
              </a:solidFill>
              <a:latin typeface="Segoe UI Black" panose="020B0A02040204020203" pitchFamily="34" charset="0"/>
              <a:ea typeface="Arial Unicode MS" panose="020B0604020202020204" pitchFamily="34" charset="-122"/>
              <a:cs typeface="Segoe UI Black" panose="020B0A02040204020203" pitchFamily="34" charset="0"/>
            </a:endParaRPr>
          </a:p>
        </p:txBody>
      </p:sp>
      <p:sp>
        <p:nvSpPr>
          <p:cNvPr id="8" name="矩形 7"/>
          <p:cNvSpPr/>
          <p:nvPr/>
        </p:nvSpPr>
        <p:spPr>
          <a:xfrm>
            <a:off x="1291431" y="4082317"/>
            <a:ext cx="1948437" cy="369332"/>
          </a:xfrm>
          <a:prstGeom prst="rect">
            <a:avLst/>
          </a:prstGeom>
        </p:spPr>
        <p:txBody>
          <a:bodyPr wrap="square">
            <a:spAutoFit/>
          </a:bodyPr>
          <a:lstStyle/>
          <a:p>
            <a:pPr lvl="0"/>
            <a:r>
              <a:rPr lang="en-US" altLang="zh-CN" sz="1800" b="1" dirty="0">
                <a:solidFill>
                  <a:schemeClr val="bg1"/>
                </a:solidFill>
              </a:rPr>
              <a:t>GSEA</a:t>
            </a:r>
            <a:endParaRPr lang="zh-CN" altLang="zh-CN" sz="1800" b="1" dirty="0">
              <a:solidFill>
                <a:schemeClr val="bg1"/>
              </a:solidFill>
            </a:endParaRPr>
          </a:p>
        </p:txBody>
      </p:sp>
      <p:sp>
        <p:nvSpPr>
          <p:cNvPr id="9" name="矩形 8"/>
          <p:cNvSpPr/>
          <p:nvPr/>
        </p:nvSpPr>
        <p:spPr>
          <a:xfrm>
            <a:off x="5754737" y="4066767"/>
            <a:ext cx="2321500" cy="369332"/>
          </a:xfrm>
          <a:prstGeom prst="rect">
            <a:avLst/>
          </a:prstGeom>
        </p:spPr>
        <p:txBody>
          <a:bodyPr wrap="square">
            <a:spAutoFit/>
          </a:bodyPr>
          <a:lstStyle/>
          <a:p>
            <a:pPr lvl="0"/>
            <a:r>
              <a:rPr lang="en-US" altLang="zh-CN" sz="1800" b="1" dirty="0" smtClean="0">
                <a:solidFill>
                  <a:schemeClr val="bg1"/>
                </a:solidFill>
              </a:rPr>
              <a:t>Metric-Learning</a:t>
            </a:r>
            <a:endParaRPr lang="zh-CN" altLang="zh-CN" sz="1800" b="1" dirty="0">
              <a:solidFill>
                <a:schemeClr val="bg1"/>
              </a:solidFill>
            </a:endParaRPr>
          </a:p>
        </p:txBody>
      </p:sp>
      <p:sp>
        <p:nvSpPr>
          <p:cNvPr id="10" name="矩形 9"/>
          <p:cNvSpPr/>
          <p:nvPr/>
        </p:nvSpPr>
        <p:spPr>
          <a:xfrm>
            <a:off x="5961689" y="4520273"/>
            <a:ext cx="1907596" cy="369332"/>
          </a:xfrm>
          <a:prstGeom prst="rect">
            <a:avLst/>
          </a:prstGeom>
        </p:spPr>
        <p:txBody>
          <a:bodyPr wrap="square">
            <a:spAutoFit/>
          </a:bodyPr>
          <a:lstStyle/>
          <a:p>
            <a:pPr lvl="0"/>
            <a:r>
              <a:rPr lang="zh-CN" altLang="en-US" sz="1800" smtClean="0">
                <a:solidFill>
                  <a:schemeClr val="bg1"/>
                </a:solidFill>
              </a:rPr>
              <a:t>基于</a:t>
            </a:r>
            <a:r>
              <a:rPr lang="zh-CN" altLang="en-US" sz="1800">
                <a:solidFill>
                  <a:schemeClr val="bg1"/>
                </a:solidFill>
              </a:rPr>
              <a:t>学习</a:t>
            </a:r>
            <a:r>
              <a:rPr lang="zh-CN" altLang="en-US" sz="1800" smtClean="0">
                <a:solidFill>
                  <a:schemeClr val="bg1"/>
                </a:solidFill>
              </a:rPr>
              <a:t>的</a:t>
            </a:r>
            <a:r>
              <a:rPr lang="zh-CN" altLang="en-US" sz="1800" dirty="0" smtClean="0">
                <a:solidFill>
                  <a:schemeClr val="bg1"/>
                </a:solidFill>
              </a:rPr>
              <a:t>方法</a:t>
            </a:r>
            <a:endParaRPr lang="zh-CN" altLang="zh-CN" sz="1800" dirty="0">
              <a:solidFill>
                <a:schemeClr val="bg1"/>
              </a:solidFill>
            </a:endParaRPr>
          </a:p>
        </p:txBody>
      </p:sp>
      <p:sp>
        <p:nvSpPr>
          <p:cNvPr id="11" name="矩形 10"/>
          <p:cNvSpPr/>
          <p:nvPr/>
        </p:nvSpPr>
        <p:spPr>
          <a:xfrm>
            <a:off x="1111602" y="4520273"/>
            <a:ext cx="1216732" cy="400110"/>
          </a:xfrm>
          <a:prstGeom prst="rect">
            <a:avLst/>
          </a:prstGeom>
        </p:spPr>
        <p:txBody>
          <a:bodyPr wrap="square">
            <a:spAutoFit/>
          </a:bodyPr>
          <a:lstStyle/>
          <a:p>
            <a:pPr lvl="0"/>
            <a:r>
              <a:rPr lang="zh-CN" altLang="en-US" sz="2000" dirty="0" smtClean="0">
                <a:solidFill>
                  <a:schemeClr val="bg1"/>
                </a:solidFill>
              </a:rPr>
              <a:t>先验方法</a:t>
            </a:r>
            <a:endParaRPr lang="zh-CN" altLang="zh-CN" sz="2000" dirty="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研究意义</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847428" y="467737"/>
            <a:ext cx="2371194" cy="2245994"/>
          </a:xfrm>
          <a:prstGeom prst="rect">
            <a:avLst/>
          </a:prstGeom>
        </p:spPr>
      </p:pic>
      <p:sp>
        <p:nvSpPr>
          <p:cNvPr id="2" name="TextBox 1"/>
          <p:cNvSpPr txBox="1"/>
          <p:nvPr/>
        </p:nvSpPr>
        <p:spPr>
          <a:xfrm>
            <a:off x="1847428" y="161219"/>
            <a:ext cx="2091267" cy="292388"/>
          </a:xfrm>
          <a:prstGeom prst="rect">
            <a:avLst/>
          </a:prstGeom>
          <a:noFill/>
        </p:spPr>
        <p:txBody>
          <a:bodyPr wrap="square" rtlCol="0">
            <a:spAutoFit/>
          </a:bodyPr>
          <a:lstStyle/>
          <a:p>
            <a:r>
              <a:rPr lang="en-US" altLang="zh-CN" b="1" smtClean="0">
                <a:solidFill>
                  <a:schemeClr val="bg1"/>
                </a:solidFill>
              </a:rPr>
              <a:t>1</a:t>
            </a:r>
            <a:r>
              <a:rPr lang="zh-CN" altLang="en-US" b="1" smtClean="0">
                <a:solidFill>
                  <a:schemeClr val="bg1"/>
                </a:solidFill>
              </a:rPr>
              <a:t>、药物和诱导关系推导</a:t>
            </a:r>
            <a:endParaRPr lang="zh-CN" altLang="en-US" b="1">
              <a:solidFill>
                <a:schemeClr val="bg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552" y="467737"/>
            <a:ext cx="2248748" cy="2245994"/>
          </a:xfrm>
          <a:prstGeom prst="rect">
            <a:avLst/>
          </a:prstGeom>
        </p:spPr>
      </p:pic>
      <p:sp>
        <p:nvSpPr>
          <p:cNvPr id="7" name="TextBox 6"/>
          <p:cNvSpPr txBox="1"/>
          <p:nvPr/>
        </p:nvSpPr>
        <p:spPr>
          <a:xfrm>
            <a:off x="4342552" y="185041"/>
            <a:ext cx="2091267" cy="292388"/>
          </a:xfrm>
          <a:prstGeom prst="rect">
            <a:avLst/>
          </a:prstGeom>
          <a:noFill/>
        </p:spPr>
        <p:txBody>
          <a:bodyPr wrap="square" rtlCol="0">
            <a:spAutoFit/>
          </a:bodyPr>
          <a:lstStyle/>
          <a:p>
            <a:r>
              <a:rPr lang="en-US" altLang="zh-CN" b="1">
                <a:solidFill>
                  <a:schemeClr val="bg1"/>
                </a:solidFill>
              </a:rPr>
              <a:t>2</a:t>
            </a:r>
            <a:r>
              <a:rPr lang="zh-CN" altLang="en-US" b="1" smtClean="0">
                <a:solidFill>
                  <a:schemeClr val="bg1"/>
                </a:solidFill>
              </a:rPr>
              <a:t>、获取表达印记集</a:t>
            </a:r>
            <a:endParaRPr lang="zh-CN" altLang="en-US" b="1">
              <a:solidFill>
                <a:schemeClr val="bg1"/>
              </a:solidFill>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83" y="3232150"/>
            <a:ext cx="3147060" cy="1828800"/>
          </a:xfrm>
          <a:prstGeom prst="rect">
            <a:avLst/>
          </a:prstGeom>
        </p:spPr>
      </p:pic>
      <p:sp>
        <p:nvSpPr>
          <p:cNvPr id="9" name="TextBox 8"/>
          <p:cNvSpPr txBox="1"/>
          <p:nvPr/>
        </p:nvSpPr>
        <p:spPr>
          <a:xfrm>
            <a:off x="124883" y="2939762"/>
            <a:ext cx="2091267" cy="292388"/>
          </a:xfrm>
          <a:prstGeom prst="rect">
            <a:avLst/>
          </a:prstGeom>
          <a:noFill/>
        </p:spPr>
        <p:txBody>
          <a:bodyPr wrap="square" rtlCol="0">
            <a:spAutoFit/>
          </a:bodyPr>
          <a:lstStyle/>
          <a:p>
            <a:r>
              <a:rPr lang="en-US" altLang="zh-CN" b="1" smtClean="0">
                <a:solidFill>
                  <a:schemeClr val="bg1"/>
                </a:solidFill>
              </a:rPr>
              <a:t>4</a:t>
            </a:r>
            <a:r>
              <a:rPr lang="zh-CN" altLang="en-US" b="1" smtClean="0">
                <a:solidFill>
                  <a:schemeClr val="bg1"/>
                </a:solidFill>
              </a:rPr>
              <a:t>、药物发现和重定位</a:t>
            </a:r>
            <a:endParaRPr lang="zh-CN" altLang="en-US" b="1">
              <a:solidFill>
                <a:schemeClr val="bg1"/>
              </a:solidFill>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660" y="3232150"/>
            <a:ext cx="2940474" cy="1828800"/>
          </a:xfrm>
          <a:prstGeom prst="rect">
            <a:avLst/>
          </a:prstGeom>
        </p:spPr>
      </p:pic>
      <p:sp>
        <p:nvSpPr>
          <p:cNvPr id="11" name="TextBox 10"/>
          <p:cNvSpPr txBox="1"/>
          <p:nvPr/>
        </p:nvSpPr>
        <p:spPr>
          <a:xfrm>
            <a:off x="3375659" y="2924657"/>
            <a:ext cx="2091267" cy="292388"/>
          </a:xfrm>
          <a:prstGeom prst="rect">
            <a:avLst/>
          </a:prstGeom>
          <a:noFill/>
        </p:spPr>
        <p:txBody>
          <a:bodyPr wrap="square" rtlCol="0">
            <a:spAutoFit/>
          </a:bodyPr>
          <a:lstStyle/>
          <a:p>
            <a:r>
              <a:rPr lang="en-US" altLang="zh-CN" b="1" smtClean="0">
                <a:solidFill>
                  <a:schemeClr val="bg1"/>
                </a:solidFill>
              </a:rPr>
              <a:t>5</a:t>
            </a:r>
            <a:r>
              <a:rPr lang="zh-CN" altLang="en-US" b="1" smtClean="0">
                <a:solidFill>
                  <a:schemeClr val="bg1"/>
                </a:solidFill>
              </a:rPr>
              <a:t>、表达差异性分析</a:t>
            </a:r>
            <a:endParaRPr lang="zh-CN" altLang="en-US" b="1">
              <a:solidFill>
                <a:schemeClr val="bg1"/>
              </a:solidFill>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9147" y="453607"/>
            <a:ext cx="2331720" cy="2245994"/>
          </a:xfrm>
          <a:prstGeom prst="rect">
            <a:avLst/>
          </a:prstGeom>
        </p:spPr>
      </p:pic>
      <p:sp>
        <p:nvSpPr>
          <p:cNvPr id="13" name="TextBox 12"/>
          <p:cNvSpPr txBox="1"/>
          <p:nvPr/>
        </p:nvSpPr>
        <p:spPr>
          <a:xfrm>
            <a:off x="6719146" y="161219"/>
            <a:ext cx="2091267" cy="292388"/>
          </a:xfrm>
          <a:prstGeom prst="rect">
            <a:avLst/>
          </a:prstGeom>
          <a:noFill/>
        </p:spPr>
        <p:txBody>
          <a:bodyPr wrap="square" rtlCol="0">
            <a:spAutoFit/>
          </a:bodyPr>
          <a:lstStyle/>
          <a:p>
            <a:r>
              <a:rPr lang="en-US" altLang="zh-CN" b="1" smtClean="0">
                <a:solidFill>
                  <a:schemeClr val="bg1"/>
                </a:solidFill>
              </a:rPr>
              <a:t>3</a:t>
            </a:r>
            <a:r>
              <a:rPr lang="zh-CN" altLang="en-US" b="1" smtClean="0">
                <a:solidFill>
                  <a:schemeClr val="bg1"/>
                </a:solidFill>
              </a:rPr>
              <a:t>、细胞状态分析</a:t>
            </a:r>
            <a:endParaRPr lang="zh-CN" altLang="en-US" b="1">
              <a:solidFill>
                <a:schemeClr val="bg1"/>
              </a:solidFill>
            </a:endParaRPr>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1300" y="3186430"/>
            <a:ext cx="2095500" cy="1874520"/>
          </a:xfrm>
          <a:prstGeom prst="rect">
            <a:avLst/>
          </a:prstGeom>
        </p:spPr>
      </p:pic>
      <p:sp>
        <p:nvSpPr>
          <p:cNvPr id="15" name="TextBox 14"/>
          <p:cNvSpPr txBox="1"/>
          <p:nvPr/>
        </p:nvSpPr>
        <p:spPr>
          <a:xfrm>
            <a:off x="6524414" y="2889232"/>
            <a:ext cx="2091267" cy="292388"/>
          </a:xfrm>
          <a:prstGeom prst="rect">
            <a:avLst/>
          </a:prstGeom>
          <a:noFill/>
        </p:spPr>
        <p:txBody>
          <a:bodyPr wrap="square" rtlCol="0">
            <a:spAutoFit/>
          </a:bodyPr>
          <a:lstStyle/>
          <a:p>
            <a:r>
              <a:rPr lang="en-US" altLang="zh-CN" b="1">
                <a:solidFill>
                  <a:schemeClr val="bg1"/>
                </a:solidFill>
              </a:rPr>
              <a:t>6</a:t>
            </a:r>
            <a:r>
              <a:rPr lang="zh-CN" altLang="en-US" b="1" smtClean="0">
                <a:solidFill>
                  <a:schemeClr val="bg1"/>
                </a:solidFill>
              </a:rPr>
              <a:t>、通路发现</a:t>
            </a:r>
            <a:endParaRPr lang="zh-CN" altLang="en-US" b="1">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3258629" cy="338554"/>
          </a:xfrm>
          <a:prstGeom prst="rect">
            <a:avLst/>
          </a:prstGeom>
          <a:noFill/>
        </p:spPr>
        <p:txBody>
          <a:bodyPr wrap="square">
            <a:spAutoFit/>
          </a:bodyPr>
          <a:lstStyle/>
          <a:p>
            <a:pPr eaLnBrk="1" fontAlgn="auto" hangingPunct="1">
              <a:spcBef>
                <a:spcPts val="0"/>
              </a:spcBef>
              <a:spcAft>
                <a:spcPts val="0"/>
              </a:spcAft>
              <a:defRPr/>
            </a:pPr>
            <a:r>
              <a:rPr lang="zh-CN" altLang="en-US" sz="1600">
                <a:solidFill>
                  <a:schemeClr val="bg1">
                    <a:lumMod val="95000"/>
                  </a:schemeClr>
                </a:solidFill>
                <a:latin typeface="微软雅黑" panose="020B0503020204020204" pitchFamily="34" charset="-122"/>
                <a:ea typeface="微软雅黑" panose="020B0503020204020204" pitchFamily="34" charset="-122"/>
              </a:rPr>
              <a:t>数据</a:t>
            </a: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来源</a:t>
            </a:r>
            <a:r>
              <a:rPr lang="en-US" altLang="zh-CN" sz="1600" smtClean="0">
                <a:solidFill>
                  <a:schemeClr val="bg1">
                    <a:lumMod val="95000"/>
                  </a:schemeClr>
                </a:solidFill>
                <a:latin typeface="微软雅黑" panose="020B0503020204020204" pitchFamily="34" charset="-122"/>
                <a:ea typeface="微软雅黑" panose="020B0503020204020204" pitchFamily="34" charset="-122"/>
              </a:rPr>
              <a:t>——LINCS </a:t>
            </a: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大数据计划</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 y="992972"/>
            <a:ext cx="4472453" cy="2362968"/>
          </a:xfrm>
          <a:prstGeom prst="rect">
            <a:avLst/>
          </a:prstGeom>
        </p:spPr>
      </p:pic>
      <p:sp>
        <p:nvSpPr>
          <p:cNvPr id="6" name="标题 1"/>
          <p:cNvSpPr txBox="1"/>
          <p:nvPr/>
        </p:nvSpPr>
        <p:spPr>
          <a:xfrm>
            <a:off x="0" y="632170"/>
            <a:ext cx="4785342" cy="828284"/>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100" b="1" noProof="1" smtClean="0">
                <a:solidFill>
                  <a:schemeClr val="bg1"/>
                </a:solidFill>
              </a:rPr>
              <a:t>Library of Integrated Network-Based Cellular Signature</a:t>
            </a:r>
            <a:br>
              <a:rPr lang="en-US" altLang="zh-CN" sz="2000" noProof="1"/>
            </a:br>
            <a:endParaRPr lang="zh-CN" altLang="zh-CN" sz="20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802" y="692150"/>
            <a:ext cx="4521198" cy="2658534"/>
          </a:xfrm>
          <a:prstGeom prst="rect">
            <a:avLst/>
          </a:prstGeom>
        </p:spPr>
      </p:pic>
      <p:graphicFrame>
        <p:nvGraphicFramePr>
          <p:cNvPr id="4" name="表格 3"/>
          <p:cNvGraphicFramePr>
            <a:graphicFrameLocks noGrp="1"/>
          </p:cNvGraphicFramePr>
          <p:nvPr/>
        </p:nvGraphicFramePr>
        <p:xfrm>
          <a:off x="4741335" y="3536970"/>
          <a:ext cx="4284132" cy="1463040"/>
        </p:xfrm>
        <a:graphic>
          <a:graphicData uri="http://schemas.openxmlformats.org/drawingml/2006/table">
            <a:tbl>
              <a:tblPr firstRow="1" bandRow="1">
                <a:tableStyleId>{3B4B98B0-60AC-42C2-AFA5-B58CD77FA1E5}</a:tableStyleId>
              </a:tblPr>
              <a:tblGrid>
                <a:gridCol w="1425056"/>
                <a:gridCol w="2859076"/>
              </a:tblGrid>
              <a:tr h="256963">
                <a:tc>
                  <a:txBody>
                    <a:bodyPr/>
                    <a:lstStyle/>
                    <a:p>
                      <a:pPr algn="ctr"/>
                      <a:r>
                        <a:rPr lang="en-US" altLang="zh-CN" b="1" smtClean="0">
                          <a:solidFill>
                            <a:schemeClr val="bg1"/>
                          </a:solidFill>
                        </a:rPr>
                        <a:t>GEO</a:t>
                      </a:r>
                      <a:endParaRPr lang="zh-CN" altLang="en-US" b="1">
                        <a:solidFill>
                          <a:schemeClr val="bg1"/>
                        </a:solidFill>
                      </a:endParaRPr>
                    </a:p>
                  </a:txBody>
                  <a:tcPr/>
                </a:tc>
                <a:tc>
                  <a:txBody>
                    <a:bodyPr/>
                    <a:lstStyle/>
                    <a:p>
                      <a:r>
                        <a:rPr lang="zh-CN" altLang="en-US" sz="1200" b="1" smtClean="0">
                          <a:solidFill>
                            <a:schemeClr val="bg1"/>
                          </a:solidFill>
                          <a:latin typeface="宋体" panose="02010600030101010101" pitchFamily="2" charset="-122"/>
                          <a:ea typeface="宋体" panose="02010600030101010101" pitchFamily="2" charset="-122"/>
                        </a:rPr>
                        <a:t>公开的基因表达谱数据库</a:t>
                      </a:r>
                      <a:endParaRPr lang="zh-CN" altLang="en-US" sz="1200" b="1">
                        <a:solidFill>
                          <a:schemeClr val="bg1"/>
                        </a:solidFill>
                        <a:latin typeface="宋体" panose="02010600030101010101" pitchFamily="2" charset="-122"/>
                        <a:ea typeface="宋体" panose="02010600030101010101" pitchFamily="2" charset="-122"/>
                      </a:endParaRPr>
                    </a:p>
                  </a:txBody>
                  <a:tcPr/>
                </a:tc>
              </a:tr>
              <a:tr h="256963">
                <a:tc>
                  <a:txBody>
                    <a:bodyPr/>
                    <a:lstStyle/>
                    <a:p>
                      <a:pPr algn="ctr"/>
                      <a:r>
                        <a:rPr lang="en-US" altLang="zh-CN" b="1" smtClean="0">
                          <a:solidFill>
                            <a:schemeClr val="bg1"/>
                          </a:solidFill>
                        </a:rPr>
                        <a:t>NCI</a:t>
                      </a:r>
                      <a:endParaRPr lang="zh-CN" altLang="en-US" b="1">
                        <a:solidFill>
                          <a:schemeClr val="bg1"/>
                        </a:solidFill>
                      </a:endParaRPr>
                    </a:p>
                  </a:txBody>
                  <a:tcPr/>
                </a:tc>
                <a:tc>
                  <a:txBody>
                    <a:bodyPr/>
                    <a:lstStyle/>
                    <a:p>
                      <a:r>
                        <a:rPr lang="en-US" altLang="zh-CN" sz="1200" b="1" smtClean="0">
                          <a:solidFill>
                            <a:schemeClr val="bg1"/>
                          </a:solidFill>
                        </a:rPr>
                        <a:t>60</a:t>
                      </a:r>
                      <a:r>
                        <a:rPr lang="zh-CN" altLang="en-US" sz="1200" b="1" smtClean="0">
                          <a:solidFill>
                            <a:schemeClr val="bg1"/>
                          </a:solidFill>
                        </a:rPr>
                        <a:t>种癌症细胞系药物的表达谱数据</a:t>
                      </a:r>
                      <a:endParaRPr lang="zh-CN" altLang="en-US" sz="1200" b="1">
                        <a:solidFill>
                          <a:schemeClr val="bg1"/>
                        </a:solidFill>
                      </a:endParaRPr>
                    </a:p>
                  </a:txBody>
                  <a:tcPr/>
                </a:tc>
              </a:tr>
              <a:tr h="256963">
                <a:tc>
                  <a:txBody>
                    <a:bodyPr/>
                    <a:lstStyle/>
                    <a:p>
                      <a:pPr algn="ctr"/>
                      <a:r>
                        <a:rPr lang="en-US" altLang="zh-CN" sz="1200" b="1" smtClean="0">
                          <a:solidFill>
                            <a:schemeClr val="bg1"/>
                          </a:solidFill>
                        </a:rPr>
                        <a:t>ArrayExpress</a:t>
                      </a:r>
                      <a:endParaRPr lang="zh-CN" altLang="en-US" sz="1200" b="1">
                        <a:solidFill>
                          <a:schemeClr val="bg1"/>
                        </a:solidFill>
                      </a:endParaRPr>
                    </a:p>
                  </a:txBody>
                  <a:tcPr/>
                </a:tc>
                <a:tc>
                  <a:txBody>
                    <a:bodyPr/>
                    <a:lstStyle/>
                    <a:p>
                      <a:r>
                        <a:rPr lang="zh-CN" altLang="en-US" sz="1200" b="1" kern="1200" smtClean="0">
                          <a:solidFill>
                            <a:schemeClr val="bg1"/>
                          </a:solidFill>
                          <a:latin typeface="+mn-lt"/>
                          <a:ea typeface="+mn-ea"/>
                          <a:cs typeface="+mn-cs"/>
                        </a:rPr>
                        <a:t>公开收集的微阵列表达谱数据</a:t>
                      </a:r>
                      <a:endParaRPr lang="zh-CN" altLang="en-US" sz="1200" b="1" kern="1200">
                        <a:solidFill>
                          <a:schemeClr val="bg1"/>
                        </a:solidFill>
                        <a:latin typeface="+mn-lt"/>
                        <a:ea typeface="+mn-ea"/>
                        <a:cs typeface="+mn-cs"/>
                      </a:endParaRPr>
                    </a:p>
                  </a:txBody>
                  <a:tcPr/>
                </a:tc>
              </a:tr>
              <a:tr h="256963">
                <a:tc>
                  <a:txBody>
                    <a:bodyPr/>
                    <a:lstStyle/>
                    <a:p>
                      <a:pPr algn="ctr"/>
                      <a:r>
                        <a:rPr lang="en-US" altLang="zh-CN" b="1" smtClean="0">
                          <a:solidFill>
                            <a:schemeClr val="bg1"/>
                          </a:solidFill>
                        </a:rPr>
                        <a:t>CMAP</a:t>
                      </a:r>
                      <a:endParaRPr lang="zh-CN" altLang="en-US" b="1">
                        <a:solidFill>
                          <a:schemeClr val="bg1"/>
                        </a:solidFill>
                      </a:endParaRPr>
                    </a:p>
                  </a:txBody>
                  <a:tcPr/>
                </a:tc>
                <a:tc>
                  <a:txBody>
                    <a:bodyPr/>
                    <a:lstStyle/>
                    <a:p>
                      <a:pPr marL="0" algn="l" defTabSz="685800" rtl="0" eaLnBrk="1" latinLnBrk="0" hangingPunct="1"/>
                      <a:r>
                        <a:rPr lang="en-US" altLang="zh-CN" sz="1000" b="1" kern="1200" smtClean="0">
                          <a:solidFill>
                            <a:schemeClr val="bg1"/>
                          </a:solidFill>
                          <a:latin typeface="+mn-lt"/>
                          <a:ea typeface="+mn-ea"/>
                          <a:cs typeface="+mn-cs"/>
                        </a:rPr>
                        <a:t>(2006)</a:t>
                      </a:r>
                      <a:r>
                        <a:rPr lang="en-US" altLang="zh-CN" sz="1200" b="1" kern="1200" smtClean="0">
                          <a:solidFill>
                            <a:schemeClr val="bg1"/>
                          </a:solidFill>
                          <a:latin typeface="+mn-lt"/>
                          <a:ea typeface="+mn-ea"/>
                          <a:cs typeface="+mn-cs"/>
                        </a:rPr>
                        <a:t> </a:t>
                      </a:r>
                      <a:r>
                        <a:rPr lang="zh-CN" altLang="en-US" sz="1200" b="1" kern="1200" smtClean="0">
                          <a:solidFill>
                            <a:schemeClr val="bg1"/>
                          </a:solidFill>
                          <a:latin typeface="+mn-lt"/>
                          <a:ea typeface="+mn-ea"/>
                          <a:cs typeface="+mn-cs"/>
                        </a:rPr>
                        <a:t>生物活性小分子扰动表达谱数据</a:t>
                      </a:r>
                      <a:endParaRPr lang="zh-CN" altLang="en-US" sz="1200" b="1" kern="1200">
                        <a:solidFill>
                          <a:schemeClr val="bg1"/>
                        </a:solidFill>
                        <a:latin typeface="+mn-lt"/>
                        <a:ea typeface="+mn-ea"/>
                        <a:cs typeface="+mn-cs"/>
                      </a:endParaRPr>
                    </a:p>
                  </a:txBody>
                  <a:tcPr/>
                </a:tc>
              </a:tr>
              <a:tr h="256963">
                <a:tc>
                  <a:txBody>
                    <a:bodyPr/>
                    <a:lstStyle/>
                    <a:p>
                      <a:pPr algn="ctr"/>
                      <a:r>
                        <a:rPr lang="en-US" altLang="zh-CN" b="1" smtClean="0">
                          <a:solidFill>
                            <a:schemeClr val="bg1"/>
                          </a:solidFill>
                        </a:rPr>
                        <a:t>LINCS</a:t>
                      </a:r>
                      <a:endParaRPr lang="zh-CN" altLang="en-US" b="1">
                        <a:solidFill>
                          <a:schemeClr val="bg1"/>
                        </a:solidFill>
                      </a:endParaRPr>
                    </a:p>
                  </a:txBody>
                  <a:tcPr/>
                </a:tc>
                <a:tc>
                  <a:txBody>
                    <a:bodyPr/>
                    <a:lstStyle/>
                    <a:p>
                      <a:pPr marL="0" algn="l" defTabSz="685800" rtl="0" eaLnBrk="1" latinLnBrk="0" hangingPunct="1"/>
                      <a:r>
                        <a:rPr lang="en-US" altLang="zh-CN" sz="1000" b="1" kern="1200" smtClean="0">
                          <a:solidFill>
                            <a:schemeClr val="bg1"/>
                          </a:solidFill>
                          <a:latin typeface="+mn-lt"/>
                          <a:ea typeface="+mn-ea"/>
                          <a:cs typeface="+mn-cs"/>
                        </a:rPr>
                        <a:t>(2013)</a:t>
                      </a:r>
                      <a:r>
                        <a:rPr lang="zh-CN" altLang="en-US" sz="1200" b="1" kern="1200" smtClean="0">
                          <a:solidFill>
                            <a:schemeClr val="bg1"/>
                          </a:solidFill>
                          <a:latin typeface="+mn-lt"/>
                          <a:ea typeface="+mn-ea"/>
                          <a:cs typeface="+mn-cs"/>
                        </a:rPr>
                        <a:t>基于</a:t>
                      </a:r>
                      <a:r>
                        <a:rPr lang="en-US" altLang="zh-CN" sz="1200" b="1" kern="1200" smtClean="0">
                          <a:solidFill>
                            <a:schemeClr val="bg1"/>
                          </a:solidFill>
                          <a:latin typeface="+mn-lt"/>
                          <a:ea typeface="+mn-ea"/>
                          <a:cs typeface="+mn-cs"/>
                        </a:rPr>
                        <a:t>CMAP</a:t>
                      </a:r>
                      <a:r>
                        <a:rPr lang="zh-CN" altLang="en-US" sz="1200" b="1" kern="1200" smtClean="0">
                          <a:solidFill>
                            <a:schemeClr val="bg1"/>
                          </a:solidFill>
                          <a:latin typeface="+mn-lt"/>
                          <a:ea typeface="+mn-ea"/>
                          <a:cs typeface="+mn-cs"/>
                        </a:rPr>
                        <a:t>开发而来</a:t>
                      </a:r>
                      <a:endParaRPr lang="zh-CN" altLang="en-US" sz="1200" b="1" kern="1200">
                        <a:solidFill>
                          <a:schemeClr val="bg1"/>
                        </a:solidFill>
                        <a:latin typeface="+mn-lt"/>
                        <a:ea typeface="+mn-ea"/>
                        <a:cs typeface="+mn-cs"/>
                      </a:endParaRPr>
                    </a:p>
                  </a:txBody>
                  <a:tcPr/>
                </a:tc>
              </a:tr>
            </a:tbl>
          </a:graphicData>
        </a:graphic>
      </p:graphicFrame>
      <p:sp>
        <p:nvSpPr>
          <p:cNvPr id="11" name="TextBox 10"/>
          <p:cNvSpPr txBox="1"/>
          <p:nvPr/>
        </p:nvSpPr>
        <p:spPr>
          <a:xfrm>
            <a:off x="0" y="3522132"/>
            <a:ext cx="4785342" cy="1492716"/>
          </a:xfrm>
          <a:prstGeom prst="rect">
            <a:avLst/>
          </a:prstGeom>
          <a:noFill/>
        </p:spPr>
        <p:txBody>
          <a:bodyPr wrap="square" rtlCol="0">
            <a:spAutoFit/>
          </a:bodyPr>
          <a:lstStyle/>
          <a:p>
            <a:r>
              <a:rPr lang="zh-CN" altLang="en-US" sz="1100" b="1" smtClean="0">
                <a:solidFill>
                  <a:schemeClr val="bg1"/>
                </a:solidFill>
              </a:rPr>
              <a:t>美国国家卫生研究所（</a:t>
            </a:r>
            <a:r>
              <a:rPr lang="en-US" altLang="zh-CN" sz="1100" b="1" smtClean="0">
                <a:solidFill>
                  <a:schemeClr val="bg1"/>
                </a:solidFill>
              </a:rPr>
              <a:t>NIH</a:t>
            </a:r>
            <a:r>
              <a:rPr lang="zh-CN" altLang="en-US" sz="1100" b="1" smtClean="0">
                <a:solidFill>
                  <a:schemeClr val="bg1"/>
                </a:solidFill>
              </a:rPr>
              <a:t>）</a:t>
            </a:r>
            <a:r>
              <a:rPr lang="en-US" altLang="zh-CN" sz="1100" b="1" smtClean="0">
                <a:solidFill>
                  <a:schemeClr val="bg1"/>
                </a:solidFill>
              </a:rPr>
              <a:t>2010</a:t>
            </a:r>
            <a:r>
              <a:rPr lang="zh-CN" altLang="en-US" sz="1100" b="1" smtClean="0">
                <a:solidFill>
                  <a:schemeClr val="bg1"/>
                </a:solidFill>
              </a:rPr>
              <a:t>启动</a:t>
            </a:r>
            <a:r>
              <a:rPr lang="en-US" altLang="zh-CN" sz="1100" b="1" smtClean="0">
                <a:solidFill>
                  <a:schemeClr val="bg1"/>
                </a:solidFill>
              </a:rPr>
              <a:t>LINCS</a:t>
            </a:r>
            <a:r>
              <a:rPr lang="zh-CN" altLang="en-US" sz="1100" b="1" smtClean="0">
                <a:solidFill>
                  <a:schemeClr val="bg1"/>
                </a:solidFill>
              </a:rPr>
              <a:t>计划，由</a:t>
            </a:r>
            <a:r>
              <a:rPr lang="en-US" altLang="zh-CN" sz="1100" b="1" smtClean="0">
                <a:solidFill>
                  <a:schemeClr val="bg1"/>
                </a:solidFill>
              </a:rPr>
              <a:t>broad</a:t>
            </a:r>
            <a:r>
              <a:rPr lang="zh-CN" altLang="en-US" sz="1100" b="1" smtClean="0">
                <a:solidFill>
                  <a:schemeClr val="bg1"/>
                </a:solidFill>
              </a:rPr>
              <a:t>实验室承担</a:t>
            </a:r>
            <a:endParaRPr lang="en-US" altLang="zh-CN" sz="1100" b="1" dirty="0">
              <a:solidFill>
                <a:schemeClr val="bg1"/>
              </a:solidFill>
            </a:endParaRPr>
          </a:p>
          <a:p>
            <a:pPr marL="285750" indent="-285750">
              <a:buFont typeface="Arial" panose="020B0604020202020204" pitchFamily="34" charset="0"/>
              <a:buChar char="•"/>
            </a:pPr>
            <a:r>
              <a:rPr lang="zh-CN" altLang="en-US" sz="1600" smtClean="0">
                <a:solidFill>
                  <a:schemeClr val="bg1"/>
                </a:solidFill>
                <a:latin typeface="新宋体" panose="02010609030101010101" pitchFamily="49" charset="-122"/>
                <a:ea typeface="新宋体" panose="02010609030101010101" pitchFamily="49" charset="-122"/>
              </a:rPr>
              <a:t>基因转录组数据</a:t>
            </a:r>
            <a:endParaRPr lang="en-US" altLang="zh-CN" sz="1600" dirty="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sz="1600" smtClean="0">
                <a:solidFill>
                  <a:schemeClr val="bg1"/>
                </a:solidFill>
                <a:latin typeface="新宋体" panose="02010609030101010101" pitchFamily="49" charset="-122"/>
                <a:ea typeface="新宋体" panose="02010609030101010101" pitchFamily="49" charset="-122"/>
              </a:rPr>
              <a:t>L1000</a:t>
            </a:r>
            <a:r>
              <a:rPr lang="zh-CN" altLang="en-US" sz="1600" smtClean="0">
                <a:solidFill>
                  <a:schemeClr val="bg1"/>
                </a:solidFill>
                <a:latin typeface="新宋体" panose="02010609030101010101" pitchFamily="49" charset="-122"/>
                <a:ea typeface="新宋体" panose="02010609030101010101" pitchFamily="49" charset="-122"/>
              </a:rPr>
              <a:t>和</a:t>
            </a:r>
            <a:r>
              <a:rPr lang="en-US" altLang="zh-CN" sz="1600" smtClean="0">
                <a:solidFill>
                  <a:schemeClr val="bg1"/>
                </a:solidFill>
                <a:latin typeface="新宋体" panose="02010609030101010101" pitchFamily="49" charset="-122"/>
                <a:ea typeface="新宋体" panose="02010609030101010101" pitchFamily="49" charset="-122"/>
              </a:rPr>
              <a:t>P100</a:t>
            </a:r>
            <a:r>
              <a:rPr lang="zh-CN" altLang="en-US" sz="1600" smtClean="0">
                <a:solidFill>
                  <a:schemeClr val="bg1"/>
                </a:solidFill>
                <a:latin typeface="新宋体" panose="02010609030101010101" pitchFamily="49" charset="-122"/>
                <a:ea typeface="新宋体" panose="02010609030101010101" pitchFamily="49" charset="-122"/>
              </a:rPr>
              <a:t>技术</a:t>
            </a:r>
            <a:endParaRPr lang="en-US" altLang="zh-CN" sz="1600" dirty="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sz="1600" b="1">
                <a:solidFill>
                  <a:srgbClr val="FFC000"/>
                </a:solidFill>
                <a:latin typeface="新宋体" panose="02010609030101010101" pitchFamily="49" charset="-122"/>
                <a:ea typeface="新宋体" panose="02010609030101010101" pitchFamily="49" charset="-122"/>
              </a:rPr>
              <a:t>7100</a:t>
            </a:r>
            <a:r>
              <a:rPr lang="zh-CN" altLang="en-US" sz="1600" b="1">
                <a:solidFill>
                  <a:srgbClr val="FFC000"/>
                </a:solidFill>
                <a:latin typeface="新宋体" panose="02010609030101010101" pitchFamily="49" charset="-122"/>
                <a:ea typeface="新宋体" panose="02010609030101010101" pitchFamily="49" charset="-122"/>
              </a:rPr>
              <a:t>多种</a:t>
            </a:r>
            <a:r>
              <a:rPr lang="zh-CN" altLang="en-US" sz="1600">
                <a:solidFill>
                  <a:schemeClr val="bg1"/>
                </a:solidFill>
                <a:latin typeface="新宋体" panose="02010609030101010101" pitchFamily="49" charset="-122"/>
                <a:ea typeface="新宋体" panose="02010609030101010101" pitchFamily="49" charset="-122"/>
              </a:rPr>
              <a:t>药物刺激</a:t>
            </a:r>
            <a:r>
              <a:rPr lang="zh-CN" altLang="en-US" sz="1600" smtClean="0">
                <a:solidFill>
                  <a:schemeClr val="bg1"/>
                </a:solidFill>
                <a:latin typeface="新宋体" panose="02010609030101010101" pitchFamily="49" charset="-122"/>
                <a:ea typeface="新宋体" panose="02010609030101010101" pitchFamily="49" charset="-122"/>
              </a:rPr>
              <a:t>，</a:t>
            </a:r>
            <a:r>
              <a:rPr lang="en-US" altLang="zh-CN" sz="1600" b="1" smtClean="0">
                <a:solidFill>
                  <a:srgbClr val="FFC000"/>
                </a:solidFill>
                <a:latin typeface="新宋体" panose="02010609030101010101" pitchFamily="49" charset="-122"/>
                <a:ea typeface="新宋体" panose="02010609030101010101" pitchFamily="49" charset="-122"/>
              </a:rPr>
              <a:t>4000</a:t>
            </a:r>
            <a:r>
              <a:rPr lang="zh-CN" altLang="en-US" sz="1600" b="1" smtClean="0">
                <a:solidFill>
                  <a:srgbClr val="FFC000"/>
                </a:solidFill>
                <a:latin typeface="新宋体" panose="02010609030101010101" pitchFamily="49" charset="-122"/>
                <a:ea typeface="新宋体" panose="02010609030101010101" pitchFamily="49" charset="-122"/>
              </a:rPr>
              <a:t>多种</a:t>
            </a:r>
            <a:r>
              <a:rPr lang="zh-CN" altLang="en-US" sz="1600" smtClean="0">
                <a:solidFill>
                  <a:schemeClr val="bg1"/>
                </a:solidFill>
                <a:latin typeface="新宋体" panose="02010609030101010101" pitchFamily="49" charset="-122"/>
                <a:ea typeface="新宋体" panose="02010609030101010101" pitchFamily="49" charset="-122"/>
              </a:rPr>
              <a:t>基因沉默试剂</a:t>
            </a:r>
            <a:endParaRPr lang="en-US" altLang="zh-CN" sz="1600" dirty="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sz="1600" b="1">
                <a:solidFill>
                  <a:srgbClr val="FFC000"/>
                </a:solidFill>
                <a:latin typeface="新宋体" panose="02010609030101010101" pitchFamily="49" charset="-122"/>
                <a:ea typeface="新宋体" panose="02010609030101010101" pitchFamily="49" charset="-122"/>
              </a:rPr>
              <a:t>130W</a:t>
            </a:r>
            <a:r>
              <a:rPr lang="zh-CN" altLang="en-US" sz="1600">
                <a:solidFill>
                  <a:schemeClr val="bg1"/>
                </a:solidFill>
                <a:latin typeface="新宋体" panose="02010609030101010101" pitchFamily="49" charset="-122"/>
                <a:ea typeface="新宋体" panose="02010609030101010101" pitchFamily="49" charset="-122"/>
              </a:rPr>
              <a:t>全基因表达谱</a:t>
            </a:r>
            <a:endParaRPr lang="en-US" altLang="zh-CN" sz="160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sz="1600" b="1">
                <a:solidFill>
                  <a:srgbClr val="FFC000"/>
                </a:solidFill>
                <a:latin typeface="新宋体" panose="02010609030101010101" pitchFamily="49" charset="-122"/>
                <a:ea typeface="新宋体" panose="02010609030101010101" pitchFamily="49" charset="-122"/>
              </a:rPr>
              <a:t>77</a:t>
            </a:r>
            <a:r>
              <a:rPr lang="zh-CN" altLang="en-US" sz="1600" b="1">
                <a:solidFill>
                  <a:srgbClr val="FFC000"/>
                </a:solidFill>
                <a:latin typeface="新宋体" panose="02010609030101010101" pitchFamily="49" charset="-122"/>
                <a:ea typeface="新宋体" panose="02010609030101010101" pitchFamily="49" charset="-122"/>
              </a:rPr>
              <a:t>种</a:t>
            </a:r>
            <a:r>
              <a:rPr lang="zh-CN" altLang="en-US" sz="1600">
                <a:solidFill>
                  <a:schemeClr val="bg1"/>
                </a:solidFill>
                <a:latin typeface="新宋体" panose="02010609030101010101" pitchFamily="49" charset="-122"/>
                <a:ea typeface="新宋体" panose="02010609030101010101" pitchFamily="49" charset="-122"/>
              </a:rPr>
              <a:t>典型人体细胞系</a:t>
            </a:r>
            <a:endParaRPr lang="zh-CN" altLang="en-US" sz="1600" dirty="0">
              <a:solidFill>
                <a:schemeClr val="bg1"/>
              </a:solidFill>
              <a:latin typeface="新宋体" panose="02010609030101010101" pitchFamily="49" charset="-122"/>
              <a:ea typeface="新宋体" panose="02010609030101010101" pitchFamily="49" charset="-122"/>
            </a:endParaRPr>
          </a:p>
        </p:txBody>
      </p:sp>
      <p:sp>
        <p:nvSpPr>
          <p:cNvPr id="8" name="矩形 7"/>
          <p:cNvSpPr/>
          <p:nvPr/>
        </p:nvSpPr>
        <p:spPr>
          <a:xfrm>
            <a:off x="4893733" y="3522132"/>
            <a:ext cx="1168400" cy="1492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094970"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表达谱数据</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071" y="773529"/>
            <a:ext cx="7010929" cy="3731684"/>
          </a:xfrm>
          <a:prstGeom prst="rect">
            <a:avLst/>
          </a:prstGeom>
          <a:noFill/>
          <a:ln>
            <a:noFill/>
          </a:ln>
        </p:spPr>
      </p:pic>
      <p:sp>
        <p:nvSpPr>
          <p:cNvPr id="6" name="TextBox 5"/>
          <p:cNvSpPr txBox="1"/>
          <p:nvPr/>
        </p:nvSpPr>
        <p:spPr>
          <a:xfrm>
            <a:off x="311150" y="4675945"/>
            <a:ext cx="8367183" cy="369332"/>
          </a:xfrm>
          <a:prstGeom prst="rect">
            <a:avLst/>
          </a:prstGeom>
          <a:noFill/>
        </p:spPr>
        <p:txBody>
          <a:bodyPr wrap="square" rtlCol="0">
            <a:spAutoFit/>
          </a:bodyPr>
          <a:lstStyle/>
          <a:p>
            <a:r>
              <a:rPr lang="zh-CN" altLang="en-US" sz="1800" smtClean="0">
                <a:solidFill>
                  <a:schemeClr val="bg1"/>
                </a:solidFill>
              </a:rPr>
              <a:t>控制信息和处理条件：细胞系、干扰素、实验组类型、处理时间、处理浓度。</a:t>
            </a:r>
            <a:endParaRPr lang="zh-CN" altLang="en-US" sz="1800" dirty="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2111904" cy="338554"/>
          </a:xfrm>
          <a:prstGeom prst="rect">
            <a:avLst/>
          </a:prstGeom>
          <a:noFill/>
        </p:spPr>
        <p:txBody>
          <a:bodyPr wrap="square">
            <a:spAutoFit/>
          </a:bodyPr>
          <a:lstStyle/>
          <a:p>
            <a:pPr eaLnBrk="1" fontAlgn="auto" hangingPunct="1">
              <a:spcBef>
                <a:spcPts val="0"/>
              </a:spcBef>
              <a:spcAft>
                <a:spcPts val="0"/>
              </a:spcAft>
              <a:defRPr/>
            </a:pPr>
            <a:r>
              <a:rPr lang="zh-CN" altLang="en-US" sz="1600" smtClean="0">
                <a:solidFill>
                  <a:schemeClr val="bg1">
                    <a:lumMod val="95000"/>
                  </a:schemeClr>
                </a:solidFill>
                <a:latin typeface="微软雅黑" panose="020B0503020204020204" pitchFamily="34" charset="-122"/>
                <a:ea typeface="微软雅黑" panose="020B0503020204020204" pitchFamily="34" charset="-122"/>
              </a:rPr>
              <a:t>数据提取过程</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0" name="图片 9"/>
          <p:cNvPicPr/>
          <p:nvPr/>
        </p:nvPicPr>
        <p:blipFill>
          <a:blip r:embed="rId2">
            <a:extLst>
              <a:ext uri="{28A0092B-C50C-407E-A947-70E740481C1C}">
                <a14:useLocalDpi xmlns:a14="http://schemas.microsoft.com/office/drawing/2010/main" val="0"/>
              </a:ext>
            </a:extLst>
          </a:blip>
          <a:stretch>
            <a:fillRect/>
          </a:stretch>
        </p:blipFill>
        <p:spPr>
          <a:xfrm>
            <a:off x="3566795" y="484981"/>
            <a:ext cx="5096510" cy="4497804"/>
          </a:xfrm>
          <a:prstGeom prst="rect">
            <a:avLst/>
          </a:prstGeom>
        </p:spPr>
      </p:pic>
      <p:sp>
        <p:nvSpPr>
          <p:cNvPr id="2" name="矩形 1"/>
          <p:cNvSpPr/>
          <p:nvPr/>
        </p:nvSpPr>
        <p:spPr>
          <a:xfrm>
            <a:off x="66675" y="1031587"/>
            <a:ext cx="3355406" cy="369332"/>
          </a:xfrm>
          <a:prstGeom prst="rect">
            <a:avLst/>
          </a:prstGeom>
        </p:spPr>
        <p:txBody>
          <a:bodyPr wrap="none">
            <a:spAutoFit/>
          </a:bodyPr>
          <a:lstStyle/>
          <a:p>
            <a:r>
              <a:rPr lang="zh-CN" altLang="zh-CN" sz="1800">
                <a:solidFill>
                  <a:schemeClr val="bg1"/>
                </a:solidFill>
              </a:rPr>
              <a:t>基于</a:t>
            </a:r>
            <a:r>
              <a:rPr lang="en-US" altLang="zh-CN" sz="1800">
                <a:solidFill>
                  <a:schemeClr val="bg1"/>
                </a:solidFill>
              </a:rPr>
              <a:t>H5py</a:t>
            </a:r>
            <a:r>
              <a:rPr lang="zh-CN" altLang="zh-CN" sz="1800">
                <a:solidFill>
                  <a:schemeClr val="bg1"/>
                </a:solidFill>
              </a:rPr>
              <a:t>的数据提取优化方法</a:t>
            </a:r>
            <a:endParaRPr lang="zh-CN" altLang="en-US" sz="1800">
              <a:solidFill>
                <a:schemeClr val="bg1"/>
              </a:solidFill>
            </a:endParaRPr>
          </a:p>
        </p:txBody>
      </p:sp>
      <p:sp>
        <p:nvSpPr>
          <p:cNvPr id="11" name="TextBox 10"/>
          <p:cNvSpPr txBox="1"/>
          <p:nvPr/>
        </p:nvSpPr>
        <p:spPr>
          <a:xfrm>
            <a:off x="107646" y="1948477"/>
            <a:ext cx="3314435" cy="1200329"/>
          </a:xfrm>
          <a:prstGeom prst="rect">
            <a:avLst/>
          </a:prstGeom>
          <a:noFill/>
        </p:spPr>
        <p:txBody>
          <a:bodyPr wrap="square" rtlCol="0">
            <a:spAutoFit/>
          </a:bodyPr>
          <a:lstStyle/>
          <a:p>
            <a:r>
              <a:rPr lang="en-US" altLang="zh-CN" sz="1800" smtClean="0">
                <a:solidFill>
                  <a:schemeClr val="bg1"/>
                </a:solidFill>
              </a:rPr>
              <a:t>Iktools: </a:t>
            </a:r>
            <a:endParaRPr lang="en-US" altLang="zh-CN" sz="1800" smtClean="0">
              <a:solidFill>
                <a:schemeClr val="bg1"/>
              </a:solidFill>
            </a:endParaRPr>
          </a:p>
          <a:p>
            <a:pPr marL="285750" indent="-285750">
              <a:buFont typeface="Arial" panose="020B0604020202020204" pitchFamily="34" charset="0"/>
              <a:buChar char="•"/>
            </a:pPr>
            <a:r>
              <a:rPr lang="zh-CN" altLang="en-US" sz="1800">
                <a:solidFill>
                  <a:schemeClr val="bg1"/>
                </a:solidFill>
              </a:rPr>
              <a:t>逐</a:t>
            </a:r>
            <a:r>
              <a:rPr lang="zh-CN" altLang="en-US" sz="1800" smtClean="0">
                <a:solidFill>
                  <a:schemeClr val="bg1"/>
                </a:solidFill>
              </a:rPr>
              <a:t>行解析；</a:t>
            </a:r>
            <a:endParaRPr lang="en-US" altLang="zh-CN" sz="1800" smtClean="0">
              <a:solidFill>
                <a:schemeClr val="bg1"/>
              </a:solidFill>
            </a:endParaRPr>
          </a:p>
          <a:p>
            <a:pPr marL="285750" indent="-285750">
              <a:buFont typeface="Arial" panose="020B0604020202020204" pitchFamily="34" charset="0"/>
              <a:buChar char="•"/>
            </a:pPr>
            <a:r>
              <a:rPr lang="zh-CN" altLang="en-US" sz="1800" smtClean="0">
                <a:solidFill>
                  <a:schemeClr val="bg1"/>
                </a:solidFill>
              </a:rPr>
              <a:t>解析过程结束无法返回源表达谱数据进行处理</a:t>
            </a:r>
            <a:endParaRPr lang="en-US" altLang="zh-CN" sz="1800" dirty="0">
              <a:solidFill>
                <a:schemeClr val="bg1"/>
              </a:solidFill>
            </a:endParaRPr>
          </a:p>
        </p:txBody>
      </p:sp>
      <p:sp>
        <p:nvSpPr>
          <p:cNvPr id="12" name="TextBox 11"/>
          <p:cNvSpPr txBox="1"/>
          <p:nvPr/>
        </p:nvSpPr>
        <p:spPr>
          <a:xfrm>
            <a:off x="87160" y="3297058"/>
            <a:ext cx="3314435" cy="923330"/>
          </a:xfrm>
          <a:prstGeom prst="rect">
            <a:avLst/>
          </a:prstGeom>
          <a:noFill/>
        </p:spPr>
        <p:txBody>
          <a:bodyPr wrap="square" rtlCol="0">
            <a:spAutoFit/>
          </a:bodyPr>
          <a:lstStyle/>
          <a:p>
            <a:r>
              <a:rPr lang="en-US" altLang="zh-CN" sz="1800" smtClean="0">
                <a:solidFill>
                  <a:schemeClr val="bg1"/>
                </a:solidFill>
              </a:rPr>
              <a:t>H5py: </a:t>
            </a:r>
            <a:endParaRPr lang="en-US" altLang="zh-CN" sz="1800" smtClean="0">
              <a:solidFill>
                <a:schemeClr val="bg1"/>
              </a:solidFill>
            </a:endParaRPr>
          </a:p>
          <a:p>
            <a:pPr marL="285750" indent="-285750">
              <a:buFont typeface="Arial" panose="020B0604020202020204" pitchFamily="34" charset="0"/>
              <a:buChar char="•"/>
            </a:pPr>
            <a:r>
              <a:rPr lang="zh-CN" altLang="en-US" sz="1800" smtClean="0">
                <a:solidFill>
                  <a:schemeClr val="bg1"/>
                </a:solidFill>
              </a:rPr>
              <a:t>强大的工具库和各种包；</a:t>
            </a:r>
            <a:endParaRPr lang="en-US" altLang="zh-CN" sz="1800" smtClean="0">
              <a:solidFill>
                <a:schemeClr val="bg1"/>
              </a:solidFill>
            </a:endParaRPr>
          </a:p>
          <a:p>
            <a:pPr marL="285750" indent="-285750">
              <a:buFont typeface="Arial" panose="020B0604020202020204" pitchFamily="34" charset="0"/>
              <a:buChar char="•"/>
            </a:pPr>
            <a:r>
              <a:rPr lang="zh-CN" altLang="en-US" sz="1800" smtClean="0">
                <a:solidFill>
                  <a:schemeClr val="bg1"/>
                </a:solidFill>
              </a:rPr>
              <a:t>方便快捷提取简单；</a:t>
            </a:r>
            <a:endParaRPr lang="en-US" altLang="zh-CN" sz="1800" smtClean="0">
              <a:solidFill>
                <a:schemeClr val="bg1"/>
              </a:solidFill>
            </a:endParaRPr>
          </a:p>
        </p:txBody>
      </p:sp>
    </p:spTree>
  </p:cSld>
  <p:clrMapOvr>
    <a:masterClrMapping/>
  </p:clrMapOvr>
  <p:transition spd="slow" advClick="0" advTm="0">
    <p:fade/>
  </p:transition>
  <p:timing>
    <p:tnLst>
      <p:par>
        <p:cTn id="1" dur="indefinite" restart="never" nodeType="tmRoot"/>
      </p:par>
    </p:tnLst>
  </p:timing>
</p:sld>
</file>

<file path=ppt/tags/tag1.xml><?xml version="1.0" encoding="utf-8"?>
<p:tagLst xmlns:p="http://schemas.openxmlformats.org/presentationml/2006/main">
  <p:tag name="ISPRING_PRESENTATION_TITLE" val="PowerPoint 演示文稿"/>
  <p:tag name="KSO_WM_DOC_GUID" val="{3de3fcda-bc49-451b-8db7-af6271aeffa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方正正黑简体"/>
        <a:ea typeface="方正正黑简体"/>
        <a:cs typeface=""/>
      </a:majorFont>
      <a:minorFont>
        <a:latin typeface="方正正黑简体"/>
        <a:ea typeface="方正正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4633</Words>
  <Application>WPS 演示</Application>
  <PresentationFormat>全屏显示(16:9)</PresentationFormat>
  <Paragraphs>822</Paragraphs>
  <Slides>44</Slides>
  <Notes>44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12</vt:i4>
      </vt:variant>
      <vt:variant>
        <vt:lpstr>幻灯片标题</vt:lpstr>
      </vt:variant>
      <vt:variant>
        <vt:i4>44</vt:i4>
      </vt:variant>
    </vt:vector>
  </HeadingPairs>
  <TitlesOfParts>
    <vt:vector size="72" baseType="lpstr">
      <vt:lpstr>Arial</vt:lpstr>
      <vt:lpstr>宋体</vt:lpstr>
      <vt:lpstr>Wingdings</vt:lpstr>
      <vt:lpstr>方正正黑简体</vt:lpstr>
      <vt:lpstr>微软雅黑</vt:lpstr>
      <vt:lpstr>Calibri</vt:lpstr>
      <vt:lpstr>方正正纤黑简体</vt:lpstr>
      <vt:lpstr>Segoe UI Black</vt:lpstr>
      <vt:lpstr>Arial Unicode MS</vt:lpstr>
      <vt:lpstr>新宋体</vt:lpstr>
      <vt:lpstr>Arial Unicode MS</vt:lpstr>
      <vt:lpstr>Times New Roman</vt:lpstr>
      <vt:lpstr>Times New Roman</vt:lpstr>
      <vt:lpstr>华文中宋</vt:lpstr>
      <vt:lpstr>Calibri</vt:lpstr>
      <vt:lpstr>Office 主题</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若初见zl</cp:lastModifiedBy>
  <cp:revision>488</cp:revision>
  <dcterms:created xsi:type="dcterms:W3CDTF">2015-03-31T05:49:00Z</dcterms:created>
  <dcterms:modified xsi:type="dcterms:W3CDTF">2019-09-02T12:49:21Z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